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8" r:id="rId1"/>
  </p:sldMasterIdLst>
  <p:notesMasterIdLst>
    <p:notesMasterId r:id="rId22"/>
  </p:notesMasterIdLst>
  <p:sldIdLst>
    <p:sldId id="256" r:id="rId2"/>
    <p:sldId id="275" r:id="rId3"/>
    <p:sldId id="273" r:id="rId4"/>
    <p:sldId id="276" r:id="rId5"/>
    <p:sldId id="259" r:id="rId6"/>
    <p:sldId id="271" r:id="rId7"/>
    <p:sldId id="272" r:id="rId8"/>
    <p:sldId id="260" r:id="rId9"/>
    <p:sldId id="261" r:id="rId10"/>
    <p:sldId id="262" r:id="rId11"/>
    <p:sldId id="264" r:id="rId12"/>
    <p:sldId id="265" r:id="rId13"/>
    <p:sldId id="274" r:id="rId14"/>
    <p:sldId id="266" r:id="rId15"/>
    <p:sldId id="267" r:id="rId16"/>
    <p:sldId id="277" r:id="rId17"/>
    <p:sldId id="268" r:id="rId18"/>
    <p:sldId id="278" r:id="rId19"/>
    <p:sldId id="279" r:id="rId20"/>
    <p:sldId id="280" r:id="rId21"/>
  </p:sldIdLst>
  <p:sldSz cx="7772400" cy="1005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8000"/>
    <a:srgbClr val="000066"/>
    <a:srgbClr val="333300"/>
    <a:srgbClr val="663300"/>
    <a:srgbClr val="3399FF"/>
    <a:srgbClr val="008080"/>
    <a:srgbClr val="A50021"/>
    <a:srgbClr val="99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p:scale>
          <a:sx n="50" d="100"/>
          <a:sy n="50" d="100"/>
        </p:scale>
        <p:origin x="-2172" y="-144"/>
      </p:cViewPr>
      <p:guideLst>
        <p:guide orient="horz" pos="3168"/>
        <p:guide pos="2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4468"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7153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Google Shape;11;gf076e78123_0_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 name="Google Shape;12;gf076e7812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23edb4307_0_13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f23edb4307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f23edb4307_0_5: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f23edb430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efb4d417ff_0_12: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 name="Google Shape;34;gefb4d417f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f068ffae31_0_3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f068ffae3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f0644bfcd2_0_67: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f0644bfcd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f0644bfcd2_0_50: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f0644bfcd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cb25a7e194_0_0: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cb25a7e1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076e78123_0_30: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076e7812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2105025" y="685800"/>
            <a:ext cx="2649538" cy="3429000"/>
          </a:xfrm>
        </p:spPr>
      </p:sp>
      <p:sp>
        <p:nvSpPr>
          <p:cNvPr id="3" name="Θέση σημειώσεων 2"/>
          <p:cNvSpPr>
            <a:spLocks noGrp="1"/>
          </p:cNvSpPr>
          <p:nvPr>
            <p:ph type="body" idx="1"/>
          </p:nvPr>
        </p:nvSpPr>
        <p:spPr/>
        <p:txBody>
          <a:bodyPr/>
          <a:lstStyle/>
          <a:p>
            <a:endParaRPr lang="el-GR"/>
          </a:p>
        </p:txBody>
      </p:sp>
    </p:spTree>
    <p:extLst>
      <p:ext uri="{BB962C8B-B14F-4D97-AF65-F5344CB8AC3E}">
        <p14:creationId xmlns:p14="http://schemas.microsoft.com/office/powerpoint/2010/main" val="36278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23edb4307_0_19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23edb4307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5822818" y="0"/>
            <a:ext cx="1949582" cy="10058400"/>
          </a:xfrm>
          <a:prstGeom prst="rect">
            <a:avLst/>
          </a:prstGeom>
        </p:spPr>
      </p:pic>
      <p:sp>
        <p:nvSpPr>
          <p:cNvPr id="3" name="Subtitle 2"/>
          <p:cNvSpPr>
            <a:spLocks noGrp="1"/>
          </p:cNvSpPr>
          <p:nvPr>
            <p:ph type="subTitle" idx="1"/>
          </p:nvPr>
        </p:nvSpPr>
        <p:spPr>
          <a:xfrm>
            <a:off x="2072640" y="5252720"/>
            <a:ext cx="3368040" cy="312928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16" name="Title 15"/>
          <p:cNvSpPr>
            <a:spLocks noGrp="1"/>
          </p:cNvSpPr>
          <p:nvPr>
            <p:ph type="title"/>
          </p:nvPr>
        </p:nvSpPr>
        <p:spPr>
          <a:xfrm>
            <a:off x="2072640" y="2123440"/>
            <a:ext cx="3368040" cy="3129280"/>
          </a:xfrm>
        </p:spPr>
        <p:txBody>
          <a:bodyPr anchor="b"/>
          <a:lstStyle/>
          <a:p>
            <a:r>
              <a:rPr lang="el-GR" smtClean="0"/>
              <a:t>Στυλ κύριου τίτλου</a:t>
            </a:r>
            <a:endParaRPr lang="en-US" dirty="0"/>
          </a:p>
        </p:txBody>
      </p:sp>
      <p:sp>
        <p:nvSpPr>
          <p:cNvPr id="13" name="Date Placeholder 12"/>
          <p:cNvSpPr>
            <a:spLocks noGrp="1"/>
          </p:cNvSpPr>
          <p:nvPr>
            <p:ph type="dt" sz="half" idx="10"/>
          </p:nvPr>
        </p:nvSpPr>
        <p:spPr>
          <a:xfrm>
            <a:off x="3045540" y="9425096"/>
            <a:ext cx="2396489" cy="186265"/>
          </a:xfrm>
        </p:spPr>
        <p:txBody>
          <a:bodyPr/>
          <a:lstStyle/>
          <a:p>
            <a:endParaRPr lang="el-GR"/>
          </a:p>
        </p:txBody>
      </p:sp>
      <p:sp>
        <p:nvSpPr>
          <p:cNvPr id="14" name="Slide Number Placeholder 13"/>
          <p:cNvSpPr>
            <a:spLocks noGrp="1"/>
          </p:cNvSpPr>
          <p:nvPr>
            <p:ph type="sldNum" sz="quarter" idx="11"/>
          </p:nvPr>
        </p:nvSpPr>
        <p:spPr>
          <a:xfrm>
            <a:off x="5452730" y="9387840"/>
            <a:ext cx="388620" cy="223520"/>
          </a:xfrm>
        </p:spPr>
        <p:txBody>
          <a:bodyPr/>
          <a:lstStyle>
            <a:lvl1pPr algn="r">
              <a:defRPr/>
            </a:lvl1pPr>
          </a:lstStyle>
          <a:p>
            <a:fld id="{F726AA84-171F-4659-BD89-7BF097DB7522}" type="slidenum">
              <a:rPr lang="el-GR" smtClean="0"/>
              <a:t>‹#›</a:t>
            </a:fld>
            <a:endParaRPr lang="el-GR"/>
          </a:p>
        </p:txBody>
      </p:sp>
      <p:sp>
        <p:nvSpPr>
          <p:cNvPr id="15" name="Footer Placeholder 14"/>
          <p:cNvSpPr>
            <a:spLocks noGrp="1"/>
          </p:cNvSpPr>
          <p:nvPr>
            <p:ph type="ftr" sz="quarter" idx="12"/>
          </p:nvPr>
        </p:nvSpPr>
        <p:spPr>
          <a:xfrm>
            <a:off x="3044190" y="9234497"/>
            <a:ext cx="2397839" cy="223520"/>
          </a:xfrm>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3" name="Date Placeholder 12"/>
          <p:cNvSpPr>
            <a:spLocks noGrp="1"/>
          </p:cNvSpPr>
          <p:nvPr>
            <p:ph type="dt" sz="half" idx="10"/>
          </p:nvPr>
        </p:nvSpPr>
        <p:spPr/>
        <p:txBody>
          <a:bodyPr/>
          <a:lstStyle/>
          <a:p>
            <a:endParaRPr lang="el-GR"/>
          </a:p>
        </p:txBody>
      </p:sp>
      <p:sp>
        <p:nvSpPr>
          <p:cNvPr id="14" name="Slide Number Placeholder 13"/>
          <p:cNvSpPr>
            <a:spLocks noGrp="1"/>
          </p:cNvSpPr>
          <p:nvPr>
            <p:ph type="sldNum" sz="quarter" idx="11"/>
          </p:nvPr>
        </p:nvSpPr>
        <p:spPr/>
        <p:txBody>
          <a:bodyPr/>
          <a:lstStyle/>
          <a:p>
            <a:fld id="{F726AA84-171F-4659-BD89-7BF097DB7522}" type="slidenum">
              <a:rPr lang="el-GR" smtClean="0"/>
              <a:t>‹#›</a:t>
            </a:fld>
            <a:endParaRPr lang="el-GR"/>
          </a:p>
        </p:txBody>
      </p:sp>
      <p:sp>
        <p:nvSpPr>
          <p:cNvPr id="15" name="Footer Placeholder 14"/>
          <p:cNvSpPr>
            <a:spLocks noGrp="1"/>
          </p:cNvSpPr>
          <p:nvPr>
            <p:ph type="ftr" sz="quarter" idx="12"/>
          </p:nvPr>
        </p:nvSpPr>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3"/>
            <a:ext cx="1748790" cy="8582237"/>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388620" y="402803"/>
            <a:ext cx="5116830" cy="8582237"/>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3" name="Date Placeholder 12"/>
          <p:cNvSpPr>
            <a:spLocks noGrp="1"/>
          </p:cNvSpPr>
          <p:nvPr>
            <p:ph type="dt" sz="half" idx="10"/>
          </p:nvPr>
        </p:nvSpPr>
        <p:spPr/>
        <p:txBody>
          <a:bodyPr/>
          <a:lstStyle/>
          <a:p>
            <a:endParaRPr lang="el-GR"/>
          </a:p>
        </p:txBody>
      </p:sp>
      <p:sp>
        <p:nvSpPr>
          <p:cNvPr id="14" name="Slide Number Placeholder 13"/>
          <p:cNvSpPr>
            <a:spLocks noGrp="1"/>
          </p:cNvSpPr>
          <p:nvPr>
            <p:ph type="sldNum" sz="quarter" idx="11"/>
          </p:nvPr>
        </p:nvSpPr>
        <p:spPr/>
        <p:txBody>
          <a:bodyPr/>
          <a:lstStyle/>
          <a:p>
            <a:fld id="{F726AA84-171F-4659-BD89-7BF097DB7522}" type="slidenum">
              <a:rPr lang="el-GR" smtClean="0"/>
              <a:t>‹#›</a:t>
            </a:fld>
            <a:endParaRPr lang="el-GR"/>
          </a:p>
        </p:txBody>
      </p:sp>
      <p:sp>
        <p:nvSpPr>
          <p:cNvPr id="15" name="Footer Placeholder 14"/>
          <p:cNvSpPr>
            <a:spLocks noGrp="1"/>
          </p:cNvSpPr>
          <p:nvPr>
            <p:ph type="ftr" sz="quarter" idx="12"/>
          </p:nvPr>
        </p:nvSpPr>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
        <p:cNvGrpSpPr/>
        <p:nvPr/>
      </p:nvGrpSpPr>
      <p:grpSpPr>
        <a:xfrm>
          <a:off x="0" y="0"/>
          <a:ext cx="0" cy="0"/>
          <a:chOff x="0" y="0"/>
          <a:chExt cx="0" cy="0"/>
        </a:xfrm>
      </p:grpSpPr>
      <p:sp>
        <p:nvSpPr>
          <p:cNvPr id="9" name="Google Shape;9;p2"/>
          <p:cNvSpPr txBox="1">
            <a:spLocks noGrp="1"/>
          </p:cNvSpPr>
          <p:nvPr>
            <p:ph type="sldNum" idx="12"/>
          </p:nvPr>
        </p:nvSpPr>
        <p:spPr>
          <a:xfrm>
            <a:off x="3522539" y="9288905"/>
            <a:ext cx="466500" cy="7695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 y="670561"/>
            <a:ext cx="3108960" cy="8381999"/>
          </a:xfrm>
        </p:spPr>
        <p:txBody>
          <a:bodyPr/>
          <a:lstStyle>
            <a:lvl5pPr>
              <a:defRPr/>
            </a:lvl5pPr>
            <a:lvl6pPr>
              <a:defRPr/>
            </a:lvl6pPr>
            <a:lvl7pPr>
              <a:defRPr/>
            </a:lvl7pPr>
            <a:lvl8pPr>
              <a:defRPr/>
            </a:lvl8pPr>
            <a:lvl9pP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6" name="Title 15"/>
          <p:cNvSpPr>
            <a:spLocks noGrp="1"/>
          </p:cNvSpPr>
          <p:nvPr>
            <p:ph type="title"/>
          </p:nvPr>
        </p:nvSpPr>
        <p:spPr/>
        <p:txBody>
          <a:bodyPr/>
          <a:lstStyle/>
          <a:p>
            <a:r>
              <a:rPr lang="el-GR" smtClean="0"/>
              <a:t>Στυλ κύριου τίτλου</a:t>
            </a:r>
            <a:endParaRPr lang="en-US"/>
          </a:p>
        </p:txBody>
      </p:sp>
      <p:sp>
        <p:nvSpPr>
          <p:cNvPr id="10" name="Date Placeholder 9"/>
          <p:cNvSpPr>
            <a:spLocks noGrp="1"/>
          </p:cNvSpPr>
          <p:nvPr>
            <p:ph type="dt" sz="half" idx="10"/>
          </p:nvPr>
        </p:nvSpPr>
        <p:spPr/>
        <p:txBody>
          <a:bodyPr/>
          <a:lstStyle/>
          <a:p>
            <a:endParaRPr lang="el-GR"/>
          </a:p>
        </p:txBody>
      </p:sp>
      <p:sp>
        <p:nvSpPr>
          <p:cNvPr id="11" name="Slide Number Placeholder 10"/>
          <p:cNvSpPr>
            <a:spLocks noGrp="1"/>
          </p:cNvSpPr>
          <p:nvPr>
            <p:ph type="sldNum" sz="quarter" idx="11"/>
          </p:nvPr>
        </p:nvSpPr>
        <p:spPr/>
        <p:txBody>
          <a:bodyPr/>
          <a:lstStyle/>
          <a:p>
            <a:fld id="{F726AA84-171F-4659-BD89-7BF097DB7522}" type="slidenum">
              <a:rPr lang="el-GR" smtClean="0"/>
              <a:t>‹#›</a:t>
            </a:fld>
            <a:endParaRPr lang="el-GR"/>
          </a:p>
        </p:txBody>
      </p:sp>
      <p:sp>
        <p:nvSpPr>
          <p:cNvPr id="12" name="Footer Placeholder 11"/>
          <p:cNvSpPr>
            <a:spLocks noGrp="1"/>
          </p:cNvSpPr>
          <p:nvPr>
            <p:ph type="ftr" sz="quarter" idx="12"/>
          </p:nvPr>
        </p:nvSpPr>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5829300" y="0"/>
            <a:ext cx="1949582" cy="10058400"/>
          </a:xfrm>
          <a:prstGeom prst="rect">
            <a:avLst/>
          </a:prstGeom>
        </p:spPr>
      </p:pic>
      <p:sp>
        <p:nvSpPr>
          <p:cNvPr id="12" name="Date Placeholder 11"/>
          <p:cNvSpPr>
            <a:spLocks noGrp="1"/>
          </p:cNvSpPr>
          <p:nvPr>
            <p:ph type="dt" sz="half" idx="10"/>
          </p:nvPr>
        </p:nvSpPr>
        <p:spPr>
          <a:xfrm>
            <a:off x="713820" y="9425096"/>
            <a:ext cx="2396489" cy="186265"/>
          </a:xfrm>
        </p:spPr>
        <p:txBody>
          <a:bodyPr/>
          <a:lstStyle/>
          <a:p>
            <a:endParaRPr lang="el-GR"/>
          </a:p>
        </p:txBody>
      </p:sp>
      <p:sp>
        <p:nvSpPr>
          <p:cNvPr id="13" name="Slide Number Placeholder 12"/>
          <p:cNvSpPr>
            <a:spLocks noGrp="1"/>
          </p:cNvSpPr>
          <p:nvPr>
            <p:ph type="sldNum" sz="quarter" idx="11"/>
          </p:nvPr>
        </p:nvSpPr>
        <p:spPr>
          <a:xfrm>
            <a:off x="3498930" y="9387840"/>
            <a:ext cx="453390" cy="223520"/>
          </a:xfrm>
        </p:spPr>
        <p:txBody>
          <a:bodyPr/>
          <a:lstStyle/>
          <a:p>
            <a:fld id="{F726AA84-171F-4659-BD89-7BF097DB7522}" type="slidenum">
              <a:rPr lang="el-GR" smtClean="0"/>
              <a:t>‹#›</a:t>
            </a:fld>
            <a:endParaRPr lang="el-GR"/>
          </a:p>
        </p:txBody>
      </p:sp>
      <p:sp>
        <p:nvSpPr>
          <p:cNvPr id="14" name="Footer Placeholder 13"/>
          <p:cNvSpPr>
            <a:spLocks noGrp="1"/>
          </p:cNvSpPr>
          <p:nvPr>
            <p:ph type="ftr" sz="quarter" idx="12"/>
          </p:nvPr>
        </p:nvSpPr>
        <p:spPr>
          <a:xfrm>
            <a:off x="712470" y="9234497"/>
            <a:ext cx="2397839" cy="223520"/>
          </a:xfrm>
        </p:spPr>
        <p:txBody>
          <a:bodyPr/>
          <a:lstStyle/>
          <a:p>
            <a:endParaRPr lang="el-GR"/>
          </a:p>
        </p:txBody>
      </p:sp>
      <p:sp>
        <p:nvSpPr>
          <p:cNvPr id="15" name="Title 14"/>
          <p:cNvSpPr>
            <a:spLocks noGrp="1"/>
          </p:cNvSpPr>
          <p:nvPr>
            <p:ph type="title"/>
          </p:nvPr>
        </p:nvSpPr>
        <p:spPr>
          <a:xfrm>
            <a:off x="388620" y="2682240"/>
            <a:ext cx="2720340" cy="2570480"/>
          </a:xfrm>
        </p:spPr>
        <p:txBody>
          <a:bodyPr anchor="b"/>
          <a:lstStyle/>
          <a:p>
            <a:r>
              <a:rPr lang="el-GR" smtClean="0"/>
              <a:t>Στυλ κύριου τίτλου</a:t>
            </a:r>
            <a:endParaRPr lang="en-US"/>
          </a:p>
        </p:txBody>
      </p:sp>
      <p:sp>
        <p:nvSpPr>
          <p:cNvPr id="3" name="Text Placeholder 2"/>
          <p:cNvSpPr>
            <a:spLocks noGrp="1"/>
          </p:cNvSpPr>
          <p:nvPr>
            <p:ph type="body" sz="quarter" idx="13"/>
          </p:nvPr>
        </p:nvSpPr>
        <p:spPr>
          <a:xfrm>
            <a:off x="388621" y="5248062"/>
            <a:ext cx="2720548" cy="2140992"/>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l-GR" smtClean="0"/>
              <a:t>Στυλ υποδείγματος κειμένου</a:t>
            </a:r>
          </a:p>
        </p:txBody>
      </p:sp>
    </p:spTree>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8620" y="5029200"/>
            <a:ext cx="2655570" cy="39116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388620" y="670560"/>
            <a:ext cx="2655570" cy="39116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1" name="Title 1"/>
          <p:cNvSpPr>
            <a:spLocks noGrp="1"/>
          </p:cNvSpPr>
          <p:nvPr>
            <p:ph type="title"/>
          </p:nvPr>
        </p:nvSpPr>
        <p:spPr>
          <a:xfrm>
            <a:off x="4145280" y="670561"/>
            <a:ext cx="2396490" cy="8381999"/>
          </a:xfrm>
        </p:spPr>
        <p:txBody>
          <a:bodyPr/>
          <a:lstStyle/>
          <a:p>
            <a:r>
              <a:rPr lang="el-GR" smtClean="0"/>
              <a:t>Στυλ κύριου τίτλου</a:t>
            </a:r>
            <a:endParaRPr lang="en-US"/>
          </a:p>
        </p:txBody>
      </p:sp>
      <p:sp>
        <p:nvSpPr>
          <p:cNvPr id="9" name="Date Placeholder 8"/>
          <p:cNvSpPr>
            <a:spLocks noGrp="1"/>
          </p:cNvSpPr>
          <p:nvPr>
            <p:ph type="dt" sz="half" idx="10"/>
          </p:nvPr>
        </p:nvSpPr>
        <p:spPr/>
        <p:txBody>
          <a:bodyPr/>
          <a:lstStyle/>
          <a:p>
            <a:endParaRPr lang="el-GR"/>
          </a:p>
        </p:txBody>
      </p:sp>
      <p:sp>
        <p:nvSpPr>
          <p:cNvPr id="13" name="Slide Number Placeholder 12"/>
          <p:cNvSpPr>
            <a:spLocks noGrp="1"/>
          </p:cNvSpPr>
          <p:nvPr>
            <p:ph type="sldNum" sz="quarter" idx="11"/>
          </p:nvPr>
        </p:nvSpPr>
        <p:spPr/>
        <p:txBody>
          <a:bodyPr/>
          <a:lstStyle/>
          <a:p>
            <a:fld id="{F726AA84-171F-4659-BD89-7BF097DB7522}" type="slidenum">
              <a:rPr lang="el-GR" smtClean="0"/>
              <a:t>‹#›</a:t>
            </a:fld>
            <a:endParaRPr lang="el-GR"/>
          </a:p>
        </p:txBody>
      </p:sp>
      <p:sp>
        <p:nvSpPr>
          <p:cNvPr id="14" name="Footer Placeholder 13"/>
          <p:cNvSpPr>
            <a:spLocks noGrp="1"/>
          </p:cNvSpPr>
          <p:nvPr>
            <p:ph type="ftr" sz="quarter" idx="12"/>
          </p:nvPr>
        </p:nvSpPr>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8620" y="403682"/>
            <a:ext cx="3044190" cy="603038"/>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8620" y="990422"/>
            <a:ext cx="3044190" cy="3703498"/>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5" name="Text Placeholder 4"/>
          <p:cNvSpPr>
            <a:spLocks noGrp="1"/>
          </p:cNvSpPr>
          <p:nvPr>
            <p:ph type="body" sz="quarter" idx="3"/>
          </p:nvPr>
        </p:nvSpPr>
        <p:spPr>
          <a:xfrm>
            <a:off x="388619" y="5029200"/>
            <a:ext cx="3044190" cy="603038"/>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388619" y="5632238"/>
            <a:ext cx="3044190" cy="3688957"/>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11" name="Title 1"/>
          <p:cNvSpPr>
            <a:spLocks noGrp="1"/>
          </p:cNvSpPr>
          <p:nvPr>
            <p:ph type="title"/>
          </p:nvPr>
        </p:nvSpPr>
        <p:spPr>
          <a:xfrm>
            <a:off x="4145280" y="670561"/>
            <a:ext cx="2396490" cy="8381999"/>
          </a:xfrm>
        </p:spPr>
        <p:txBody>
          <a:bodyPr/>
          <a:lstStyle/>
          <a:p>
            <a:r>
              <a:rPr lang="el-GR" smtClean="0"/>
              <a:t>Στυλ κύριου τίτλου</a:t>
            </a:r>
            <a:endParaRPr lang="en-US"/>
          </a:p>
        </p:txBody>
      </p:sp>
      <p:sp>
        <p:nvSpPr>
          <p:cNvPr id="12" name="Date Placeholder 11"/>
          <p:cNvSpPr>
            <a:spLocks noGrp="1"/>
          </p:cNvSpPr>
          <p:nvPr>
            <p:ph type="dt" sz="half" idx="10"/>
          </p:nvPr>
        </p:nvSpPr>
        <p:spPr/>
        <p:txBody>
          <a:bodyPr/>
          <a:lstStyle/>
          <a:p>
            <a:endParaRPr lang="el-GR"/>
          </a:p>
        </p:txBody>
      </p:sp>
      <p:sp>
        <p:nvSpPr>
          <p:cNvPr id="14" name="Slide Number Placeholder 13"/>
          <p:cNvSpPr>
            <a:spLocks noGrp="1"/>
          </p:cNvSpPr>
          <p:nvPr>
            <p:ph type="sldNum" sz="quarter" idx="11"/>
          </p:nvPr>
        </p:nvSpPr>
        <p:spPr/>
        <p:txBody>
          <a:bodyPr/>
          <a:lstStyle/>
          <a:p>
            <a:fld id="{F726AA84-171F-4659-BD89-7BF097DB7522}" type="slidenum">
              <a:rPr lang="el-GR" smtClean="0"/>
              <a:t>‹#›</a:t>
            </a:fld>
            <a:endParaRPr lang="el-GR"/>
          </a:p>
        </p:txBody>
      </p:sp>
      <p:sp>
        <p:nvSpPr>
          <p:cNvPr id="16" name="Footer Placeholder 15"/>
          <p:cNvSpPr>
            <a:spLocks noGrp="1"/>
          </p:cNvSpPr>
          <p:nvPr>
            <p:ph type="ftr" sz="quarter" idx="12"/>
          </p:nvPr>
        </p:nvSpPr>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3173730" y="670560"/>
            <a:ext cx="3368040" cy="8382000"/>
          </a:xfrm>
        </p:spPr>
        <p:txBody>
          <a:bodyPr/>
          <a:lstStyle/>
          <a:p>
            <a:r>
              <a:rPr lang="el-GR" smtClean="0"/>
              <a:t>Στυλ κύριου τίτλου</a:t>
            </a:r>
            <a:endParaRPr lang="en-US" dirty="0"/>
          </a:p>
        </p:txBody>
      </p:sp>
      <p:sp>
        <p:nvSpPr>
          <p:cNvPr id="9" name="Date Placeholder 8"/>
          <p:cNvSpPr>
            <a:spLocks noGrp="1"/>
          </p:cNvSpPr>
          <p:nvPr>
            <p:ph type="dt" sz="half" idx="10"/>
          </p:nvPr>
        </p:nvSpPr>
        <p:spPr/>
        <p:txBody>
          <a:bodyPr/>
          <a:lstStyle/>
          <a:p>
            <a:endParaRPr lang="el-GR"/>
          </a:p>
        </p:txBody>
      </p:sp>
      <p:sp>
        <p:nvSpPr>
          <p:cNvPr id="10" name="Slide Number Placeholder 9"/>
          <p:cNvSpPr>
            <a:spLocks noGrp="1"/>
          </p:cNvSpPr>
          <p:nvPr>
            <p:ph type="sldNum" sz="quarter" idx="11"/>
          </p:nvPr>
        </p:nvSpPr>
        <p:spPr/>
        <p:txBody>
          <a:bodyPr/>
          <a:lstStyle/>
          <a:p>
            <a:fld id="{F726AA84-171F-4659-BD89-7BF097DB7522}" type="slidenum">
              <a:rPr lang="el-GR" smtClean="0"/>
              <a:t>‹#›</a:t>
            </a:fld>
            <a:endParaRPr lang="el-GR"/>
          </a:p>
        </p:txBody>
      </p:sp>
      <p:sp>
        <p:nvSpPr>
          <p:cNvPr id="11" name="Footer Placeholder 10"/>
          <p:cNvSpPr>
            <a:spLocks noGrp="1"/>
          </p:cNvSpPr>
          <p:nvPr>
            <p:ph type="ftr" sz="quarter" idx="12"/>
          </p:nvPr>
        </p:nvSpPr>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endParaRPr lang="el-GR"/>
          </a:p>
        </p:txBody>
      </p:sp>
      <p:sp>
        <p:nvSpPr>
          <p:cNvPr id="9" name="Slide Number Placeholder 8"/>
          <p:cNvSpPr>
            <a:spLocks noGrp="1"/>
          </p:cNvSpPr>
          <p:nvPr>
            <p:ph type="sldNum" sz="quarter" idx="11"/>
          </p:nvPr>
        </p:nvSpPr>
        <p:spPr/>
        <p:txBody>
          <a:bodyPr/>
          <a:lstStyle/>
          <a:p>
            <a:fld id="{F726AA84-171F-4659-BD89-7BF097DB7522}" type="slidenum">
              <a:rPr lang="el-GR" smtClean="0"/>
              <a:t>‹#›</a:t>
            </a:fld>
            <a:endParaRPr lang="el-GR"/>
          </a:p>
        </p:txBody>
      </p:sp>
      <p:sp>
        <p:nvSpPr>
          <p:cNvPr id="10" name="Footer Placeholder 9"/>
          <p:cNvSpPr>
            <a:spLocks noGrp="1"/>
          </p:cNvSpPr>
          <p:nvPr>
            <p:ph type="ftr" sz="quarter" idx="12"/>
          </p:nvPr>
        </p:nvSpPr>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404360" y="2458721"/>
            <a:ext cx="2137410" cy="2749761"/>
          </a:xfrm>
        </p:spPr>
        <p:txBody>
          <a:bodyPr anchor="b">
            <a:normAutofit/>
          </a:bodyPr>
          <a:lstStyle>
            <a:lvl1pPr algn="r">
              <a:defRPr sz="2000" b="0">
                <a:effectLst/>
              </a:defRPr>
            </a:lvl1pPr>
          </a:lstStyle>
          <a:p>
            <a:r>
              <a:rPr lang="el-GR" smtClean="0"/>
              <a:t>Στυλ κύριου τίτλου</a:t>
            </a:r>
            <a:endParaRPr lang="en-US" dirty="0"/>
          </a:p>
        </p:txBody>
      </p:sp>
      <p:sp>
        <p:nvSpPr>
          <p:cNvPr id="3" name="Content Placeholder 2"/>
          <p:cNvSpPr>
            <a:spLocks noGrp="1"/>
          </p:cNvSpPr>
          <p:nvPr>
            <p:ph idx="1"/>
          </p:nvPr>
        </p:nvSpPr>
        <p:spPr>
          <a:xfrm>
            <a:off x="259080" y="2458720"/>
            <a:ext cx="3995014" cy="514096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14" name="Text Placeholder 3"/>
          <p:cNvSpPr>
            <a:spLocks noGrp="1"/>
          </p:cNvSpPr>
          <p:nvPr>
            <p:ph type="body" sz="half" idx="2"/>
          </p:nvPr>
        </p:nvSpPr>
        <p:spPr>
          <a:xfrm>
            <a:off x="4663440" y="5210146"/>
            <a:ext cx="1878330" cy="2389534"/>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5" name="Date Placeholder 14"/>
          <p:cNvSpPr>
            <a:spLocks noGrp="1"/>
          </p:cNvSpPr>
          <p:nvPr>
            <p:ph type="dt" sz="half" idx="10"/>
          </p:nvPr>
        </p:nvSpPr>
        <p:spPr/>
        <p:txBody>
          <a:bodyPr/>
          <a:lstStyle/>
          <a:p>
            <a:endParaRPr lang="el-GR"/>
          </a:p>
        </p:txBody>
      </p:sp>
      <p:sp>
        <p:nvSpPr>
          <p:cNvPr id="16" name="Slide Number Placeholder 15"/>
          <p:cNvSpPr>
            <a:spLocks noGrp="1"/>
          </p:cNvSpPr>
          <p:nvPr>
            <p:ph type="sldNum" sz="quarter" idx="11"/>
          </p:nvPr>
        </p:nvSpPr>
        <p:spPr/>
        <p:txBody>
          <a:bodyPr/>
          <a:lstStyle/>
          <a:p>
            <a:fld id="{F726AA84-171F-4659-BD89-7BF097DB7522}" type="slidenum">
              <a:rPr lang="el-GR" smtClean="0"/>
              <a:t>‹#›</a:t>
            </a:fld>
            <a:endParaRPr lang="el-GR"/>
          </a:p>
        </p:txBody>
      </p:sp>
      <p:sp>
        <p:nvSpPr>
          <p:cNvPr id="17" name="Footer Placeholder 16"/>
          <p:cNvSpPr>
            <a:spLocks noGrp="1"/>
          </p:cNvSpPr>
          <p:nvPr>
            <p:ph type="ftr" sz="quarter" idx="12"/>
          </p:nvPr>
        </p:nvSpPr>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59080" y="2458720"/>
            <a:ext cx="3992422" cy="51409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a:p>
        </p:txBody>
      </p:sp>
      <p:sp>
        <p:nvSpPr>
          <p:cNvPr id="11" name="Title 1"/>
          <p:cNvSpPr>
            <a:spLocks noGrp="1"/>
          </p:cNvSpPr>
          <p:nvPr>
            <p:ph type="title"/>
          </p:nvPr>
        </p:nvSpPr>
        <p:spPr>
          <a:xfrm>
            <a:off x="4404360" y="2458720"/>
            <a:ext cx="2137410" cy="2751426"/>
          </a:xfrm>
        </p:spPr>
        <p:txBody>
          <a:bodyPr anchor="b">
            <a:normAutofit/>
          </a:bodyPr>
          <a:lstStyle>
            <a:lvl1pPr algn="r">
              <a:defRPr sz="2000" b="0">
                <a:effectLst/>
              </a:defRPr>
            </a:lvl1pPr>
          </a:lstStyle>
          <a:p>
            <a:r>
              <a:rPr lang="el-GR" smtClean="0"/>
              <a:t>Στυλ κύριου τίτλου</a:t>
            </a:r>
            <a:endParaRPr lang="en-US" dirty="0"/>
          </a:p>
        </p:txBody>
      </p:sp>
      <p:sp>
        <p:nvSpPr>
          <p:cNvPr id="12" name="Text Placeholder 3"/>
          <p:cNvSpPr>
            <a:spLocks noGrp="1"/>
          </p:cNvSpPr>
          <p:nvPr>
            <p:ph type="body" sz="half" idx="2"/>
          </p:nvPr>
        </p:nvSpPr>
        <p:spPr>
          <a:xfrm>
            <a:off x="4663440" y="5210146"/>
            <a:ext cx="1878330" cy="2389534"/>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6" name="Date Placeholder 15"/>
          <p:cNvSpPr>
            <a:spLocks noGrp="1"/>
          </p:cNvSpPr>
          <p:nvPr>
            <p:ph type="dt" sz="half" idx="10"/>
          </p:nvPr>
        </p:nvSpPr>
        <p:spPr/>
        <p:txBody>
          <a:bodyPr/>
          <a:lstStyle/>
          <a:p>
            <a:endParaRPr lang="el-GR"/>
          </a:p>
        </p:txBody>
      </p:sp>
      <p:sp>
        <p:nvSpPr>
          <p:cNvPr id="17" name="Slide Number Placeholder 16"/>
          <p:cNvSpPr>
            <a:spLocks noGrp="1"/>
          </p:cNvSpPr>
          <p:nvPr>
            <p:ph type="sldNum" sz="quarter" idx="11"/>
          </p:nvPr>
        </p:nvSpPr>
        <p:spPr/>
        <p:txBody>
          <a:bodyPr/>
          <a:lstStyle/>
          <a:p>
            <a:fld id="{F726AA84-171F-4659-BD89-7BF097DB7522}" type="slidenum">
              <a:rPr lang="el-GR" smtClean="0"/>
              <a:t>‹#›</a:t>
            </a:fld>
            <a:endParaRPr lang="el-GR"/>
          </a:p>
        </p:txBody>
      </p:sp>
      <p:sp>
        <p:nvSpPr>
          <p:cNvPr id="18" name="Footer Placeholder 17"/>
          <p:cNvSpPr>
            <a:spLocks noGrp="1"/>
          </p:cNvSpPr>
          <p:nvPr>
            <p:ph type="ftr" sz="quarter" idx="12"/>
          </p:nvPr>
        </p:nvSpPr>
        <p:spPr/>
        <p:txBody>
          <a:bodyPr/>
          <a:lstStyle/>
          <a:p>
            <a:endParaRPr lang="el-GR"/>
          </a:p>
        </p:txBody>
      </p:sp>
    </p:spTree>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4" cstate="print"/>
          <a:stretch>
            <a:fillRect/>
          </a:stretch>
        </p:blipFill>
        <p:spPr>
          <a:xfrm>
            <a:off x="7500139" y="0"/>
            <a:ext cx="272261" cy="10058400"/>
          </a:xfrm>
          <a:prstGeom prst="rect">
            <a:avLst/>
          </a:prstGeom>
        </p:spPr>
      </p:pic>
      <p:sp>
        <p:nvSpPr>
          <p:cNvPr id="2" name="Title Placeholder 1"/>
          <p:cNvSpPr>
            <a:spLocks noGrp="1"/>
          </p:cNvSpPr>
          <p:nvPr>
            <p:ph type="title"/>
          </p:nvPr>
        </p:nvSpPr>
        <p:spPr>
          <a:xfrm>
            <a:off x="4145280" y="670560"/>
            <a:ext cx="2396490" cy="8382000"/>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388620" y="670561"/>
            <a:ext cx="3108960" cy="8381999"/>
          </a:xfrm>
          <a:prstGeom prst="rect">
            <a:avLst/>
          </a:prstGeom>
        </p:spPr>
        <p:txBody>
          <a:bodyPr vert="horz" lIns="91440" tIns="45720" rIns="91440" bIns="45720" rtlCol="0"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Slide Number Placeholder 7"/>
          <p:cNvSpPr>
            <a:spLocks noGrp="1"/>
          </p:cNvSpPr>
          <p:nvPr>
            <p:ph type="sldNum" sz="quarter" idx="4"/>
          </p:nvPr>
        </p:nvSpPr>
        <p:spPr>
          <a:xfrm>
            <a:off x="6606540" y="9387840"/>
            <a:ext cx="453390" cy="22352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F726AA84-171F-4659-BD89-7BF097DB7522}" type="slidenum">
              <a:rPr lang="el-GR" smtClean="0"/>
              <a:t>‹#›</a:t>
            </a:fld>
            <a:endParaRPr lang="el-GR"/>
          </a:p>
        </p:txBody>
      </p:sp>
      <p:sp>
        <p:nvSpPr>
          <p:cNvPr id="9" name="Date Placeholder 8"/>
          <p:cNvSpPr>
            <a:spLocks noGrp="1"/>
          </p:cNvSpPr>
          <p:nvPr>
            <p:ph type="dt" sz="half" idx="2"/>
          </p:nvPr>
        </p:nvSpPr>
        <p:spPr>
          <a:xfrm>
            <a:off x="4145281" y="9425096"/>
            <a:ext cx="2396489" cy="186265"/>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endParaRPr lang="el-GR"/>
          </a:p>
        </p:txBody>
      </p:sp>
      <p:sp>
        <p:nvSpPr>
          <p:cNvPr id="10" name="Footer Placeholder 9"/>
          <p:cNvSpPr>
            <a:spLocks noGrp="1"/>
          </p:cNvSpPr>
          <p:nvPr>
            <p:ph type="ftr" sz="quarter" idx="3"/>
          </p:nvPr>
        </p:nvSpPr>
        <p:spPr>
          <a:xfrm>
            <a:off x="4143931" y="9234497"/>
            <a:ext cx="2397839" cy="223520"/>
          </a:xfrm>
          <a:prstGeom prst="rect">
            <a:avLst/>
          </a:prstGeom>
        </p:spPr>
        <p:txBody>
          <a:bodyPr vert="horz" lIns="91440" tIns="45720" rIns="91440" bIns="45720" rtlCol="0" anchor="b"/>
          <a:lstStyle>
            <a:lvl1pPr algn="r">
              <a:defRPr sz="1050">
                <a:solidFill>
                  <a:schemeClr val="tx1"/>
                </a:solidFill>
              </a:defRPr>
            </a:lvl1pPr>
          </a:lstStyle>
          <a:p>
            <a:endParaRPr lang="el-G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ransition spd="slow">
    <p:wipe/>
  </p:transition>
  <p:timing>
    <p:tnLst>
      <p:par>
        <p:cTn id="1" dur="indefinite" restart="never" nodeType="tmRoot"/>
      </p:par>
    </p:tnLst>
  </p:timing>
  <p:hf hdr="0" dt="0"/>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0.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2.wdp"/><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2.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9" y="1619250"/>
            <a:ext cx="7553638" cy="843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0"/>
            <a:ext cx="75438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Google Shape;16;p3"/>
          <p:cNvSpPr txBox="1"/>
          <p:nvPr/>
        </p:nvSpPr>
        <p:spPr>
          <a:xfrm>
            <a:off x="-2" y="0"/>
            <a:ext cx="7665645" cy="264687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l-GR" sz="6000" b="1" dirty="0" smtClean="0">
                <a:solidFill>
                  <a:schemeClr val="bg1"/>
                </a:solidFill>
                <a:latin typeface="Monotype Corsiva" panose="03010101010201010101" pitchFamily="66" charset="0"/>
              </a:rPr>
              <a:t>«Τα ανήσυχα μολύβια»</a:t>
            </a:r>
          </a:p>
          <a:p>
            <a:pPr marL="0" lvl="0" indent="0" algn="ctr" rtl="0">
              <a:spcBef>
                <a:spcPts val="0"/>
              </a:spcBef>
              <a:spcAft>
                <a:spcPts val="0"/>
              </a:spcAft>
              <a:buNone/>
            </a:pPr>
            <a:r>
              <a:rPr lang="el-GR" sz="3200" b="1" dirty="0" smtClean="0">
                <a:solidFill>
                  <a:schemeClr val="bg1"/>
                </a:solidFill>
                <a:latin typeface="Monotype Corsiva" panose="03010101010201010101" pitchFamily="66" charset="0"/>
              </a:rPr>
              <a:t>Η  μηνιαία εφημερίδα της Γ’ τάξης</a:t>
            </a:r>
          </a:p>
          <a:p>
            <a:pPr marL="0" lvl="0" indent="0" algn="ctr" rtl="0">
              <a:spcBef>
                <a:spcPts val="0"/>
              </a:spcBef>
              <a:spcAft>
                <a:spcPts val="0"/>
              </a:spcAft>
              <a:buNone/>
            </a:pPr>
            <a:endParaRPr lang="en-US" sz="3200" dirty="0" smtClean="0">
              <a:solidFill>
                <a:schemeClr val="bg1"/>
              </a:solidFill>
              <a:latin typeface="Monotype Corsiva" panose="03010101010201010101" pitchFamily="66" charset="0"/>
            </a:endParaRPr>
          </a:p>
          <a:p>
            <a:pPr marL="0" lvl="0" indent="0" algn="ctr" rtl="0">
              <a:lnSpc>
                <a:spcPct val="80000"/>
              </a:lnSpc>
              <a:spcBef>
                <a:spcPts val="0"/>
              </a:spcBef>
              <a:spcAft>
                <a:spcPts val="0"/>
              </a:spcAft>
              <a:buNone/>
            </a:pPr>
            <a:endParaRPr lang="el-GR" sz="3200" dirty="0" smtClean="0">
              <a:solidFill>
                <a:schemeClr val="bg1"/>
              </a:solidFill>
              <a:latin typeface="Monotype Corsiva" panose="03010101010201010101" pitchFamily="66" charset="0"/>
            </a:endParaRPr>
          </a:p>
          <a:p>
            <a:pPr marL="0" lvl="0" indent="0" algn="l" rtl="0">
              <a:lnSpc>
                <a:spcPct val="80000"/>
              </a:lnSpc>
              <a:spcBef>
                <a:spcPts val="0"/>
              </a:spcBef>
              <a:spcAft>
                <a:spcPts val="0"/>
              </a:spcAft>
              <a:buNone/>
            </a:pPr>
            <a:r>
              <a:rPr lang="el-GR" sz="2800" b="1" dirty="0" smtClean="0">
                <a:solidFill>
                  <a:schemeClr val="bg1"/>
                </a:solidFill>
                <a:latin typeface="Monotype Corsiva" panose="03010101010201010101" pitchFamily="66" charset="0"/>
              </a:rPr>
              <a:t>Τεύχος 1</a:t>
            </a:r>
            <a:r>
              <a:rPr lang="el-GR" sz="2800" dirty="0" smtClean="0">
                <a:solidFill>
                  <a:schemeClr val="bg1"/>
                </a:solidFill>
                <a:latin typeface="Monotype Corsiva" panose="03010101010201010101" pitchFamily="66" charset="0"/>
              </a:rPr>
              <a:t>				         </a:t>
            </a:r>
            <a:r>
              <a:rPr lang="el-GR" sz="2800" b="1" dirty="0" smtClean="0">
                <a:solidFill>
                  <a:schemeClr val="bg1"/>
                </a:solidFill>
                <a:latin typeface="Monotype Corsiva" panose="03010101010201010101" pitchFamily="66" charset="0"/>
              </a:rPr>
              <a:t>Οκτώβριος 2022</a:t>
            </a:r>
            <a:endParaRPr sz="2800" b="1" dirty="0">
              <a:solidFill>
                <a:schemeClr val="bg1"/>
              </a:solidFill>
              <a:latin typeface="Monotype Corsiva" panose="03010101010201010101" pitchFamily="66" charset="0"/>
            </a:endParaRPr>
          </a:p>
        </p:txBody>
      </p:sp>
      <p:sp>
        <p:nvSpPr>
          <p:cNvPr id="4" name="Έκρηξη 1 3"/>
          <p:cNvSpPr/>
          <p:nvPr/>
        </p:nvSpPr>
        <p:spPr>
          <a:xfrm rot="21337968">
            <a:off x="212790" y="2932849"/>
            <a:ext cx="7124700" cy="7119589"/>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2190750" y="5200650"/>
            <a:ext cx="3200400" cy="1938992"/>
          </a:xfrm>
          <a:prstGeom prst="rect">
            <a:avLst/>
          </a:prstGeom>
          <a:noFill/>
        </p:spPr>
        <p:txBody>
          <a:bodyPr wrap="square" rtlCol="0">
            <a:spAutoFit/>
          </a:bodyPr>
          <a:lstStyle/>
          <a:p>
            <a:pPr algn="ctr"/>
            <a:r>
              <a:rPr lang="el-GR" sz="4000" b="1" dirty="0" smtClean="0">
                <a:solidFill>
                  <a:schemeClr val="bg1"/>
                </a:solidFill>
              </a:rPr>
              <a:t>Το πρώτο τεύχος είναι γεγονός!</a:t>
            </a:r>
            <a:endParaRPr lang="el-GR" sz="4000" b="1" dirty="0">
              <a:solidFill>
                <a:schemeClr val="bg1"/>
              </a:solidFill>
            </a:endParaRPr>
          </a:p>
        </p:txBody>
      </p:sp>
      <p:sp>
        <p:nvSpPr>
          <p:cNvPr id="2" name="Θέση αριθμού διαφάνειας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a:t>
            </a:fld>
            <a:endParaRPr lang="en"/>
          </a:p>
        </p:txBody>
      </p:sp>
      <p:pic>
        <p:nvPicPr>
          <p:cNvPr id="9" name="The Most Beautiful &amp; Relaxing Piano Pieces (Vol.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56970" y="9120842"/>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614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0" y="0"/>
            <a:ext cx="7440393" cy="1005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81" y="2661920"/>
            <a:ext cx="6421120" cy="667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36160" y="9586638"/>
            <a:ext cx="2316480" cy="307777"/>
          </a:xfrm>
          <a:prstGeom prst="rect">
            <a:avLst/>
          </a:prstGeom>
          <a:noFill/>
        </p:spPr>
        <p:txBody>
          <a:bodyPr wrap="square" rtlCol="0">
            <a:spAutoFit/>
          </a:bodyPr>
          <a:lstStyle/>
          <a:p>
            <a:r>
              <a:rPr lang="el-GR" dirty="0" smtClean="0"/>
              <a:t>φωτογραφία: </a:t>
            </a:r>
            <a:r>
              <a:rPr lang="en-US" dirty="0" smtClean="0"/>
              <a:t>velovocha.gr</a:t>
            </a:r>
            <a:endParaRPr lang="el-GR" dirty="0"/>
          </a:p>
        </p:txBody>
      </p:sp>
      <p:sp>
        <p:nvSpPr>
          <p:cNvPr id="5" name="TextBox 4"/>
          <p:cNvSpPr txBox="1"/>
          <p:nvPr/>
        </p:nvSpPr>
        <p:spPr>
          <a:xfrm>
            <a:off x="842461" y="528320"/>
            <a:ext cx="6310179" cy="1661993"/>
          </a:xfrm>
          <a:prstGeom prst="rect">
            <a:avLst/>
          </a:prstGeom>
          <a:noFill/>
        </p:spPr>
        <p:txBody>
          <a:bodyPr wrap="square" rtlCol="0">
            <a:spAutoFit/>
          </a:bodyPr>
          <a:lstStyle/>
          <a:p>
            <a:pPr algn="ctr"/>
            <a:r>
              <a:rPr lang="el-GR" sz="4400" b="1" dirty="0" smtClean="0">
                <a:latin typeface="Monotype Corsiva" panose="03010101010201010101" pitchFamily="66" charset="0"/>
              </a:rPr>
              <a:t>Άγιος Δημήτριος </a:t>
            </a:r>
            <a:r>
              <a:rPr lang="el-GR" sz="4400" b="1" dirty="0" err="1" smtClean="0">
                <a:latin typeface="Monotype Corsiva" panose="03010101010201010101" pitchFamily="66" charset="0"/>
              </a:rPr>
              <a:t>Βοχαϊκού</a:t>
            </a:r>
            <a:r>
              <a:rPr lang="el-GR" sz="4400" b="1" dirty="0" smtClean="0">
                <a:latin typeface="Monotype Corsiva" panose="03010101010201010101" pitchFamily="66" charset="0"/>
              </a:rPr>
              <a:t> </a:t>
            </a:r>
          </a:p>
          <a:p>
            <a:pPr algn="ctr"/>
            <a:r>
              <a:rPr lang="el-GR" sz="4400" b="1" dirty="0" smtClean="0">
                <a:latin typeface="Monotype Corsiva" panose="03010101010201010101" pitchFamily="66" charset="0"/>
              </a:rPr>
              <a:t> Ο προστάτης του χωριού μας</a:t>
            </a:r>
          </a:p>
          <a:p>
            <a:endParaRPr lang="el-GR" dirty="0"/>
          </a:p>
        </p:txBody>
      </p:sp>
      <p:sp>
        <p:nvSpPr>
          <p:cNvPr id="2" name="Θέση αριθμού διαφάνειας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10</a:t>
            </a:fld>
            <a:endParaRPr lang="en"/>
          </a:p>
        </p:txBody>
      </p:sp>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5" name="Google Shape;115;p11"/>
          <p:cNvSpPr txBox="1"/>
          <p:nvPr/>
        </p:nvSpPr>
        <p:spPr>
          <a:xfrm>
            <a:off x="4795421" y="1666875"/>
            <a:ext cx="2505300" cy="7571303"/>
          </a:xfrm>
          <a:prstGeom prst="rect">
            <a:avLst/>
          </a:prstGeom>
          <a:noFill/>
          <a:ln>
            <a:noFill/>
          </a:ln>
        </p:spPr>
        <p:txBody>
          <a:bodyPr spcFirstLastPara="1" wrap="square" lIns="0" tIns="0" rIns="0" bIns="0" anchor="t" anchorCtr="0">
            <a:spAutoFit/>
          </a:bodyPr>
          <a:lstStyle/>
          <a:p>
            <a:pPr lvl="0">
              <a:lnSpc>
                <a:spcPct val="130000"/>
              </a:lnSpc>
              <a:spcBef>
                <a:spcPts val="2000"/>
              </a:spcBef>
            </a:pPr>
            <a:endParaRPr lang="el-GR" sz="2000" dirty="0" smtClean="0"/>
          </a:p>
          <a:p>
            <a:pPr lvl="0">
              <a:lnSpc>
                <a:spcPct val="130000"/>
              </a:lnSpc>
              <a:spcBef>
                <a:spcPts val="2000"/>
              </a:spcBef>
            </a:pPr>
            <a:r>
              <a:rPr lang="el-GR" sz="2000" b="1" dirty="0" smtClean="0"/>
              <a:t>Η </a:t>
            </a:r>
            <a:r>
              <a:rPr lang="el-GR" sz="2000" b="1" dirty="0"/>
              <a:t>Ειρήνη Παπά γεννήθηκε στο </a:t>
            </a:r>
            <a:r>
              <a:rPr lang="el-GR" sz="2000" b="1" dirty="0" err="1"/>
              <a:t>Χιλιομόδι</a:t>
            </a:r>
            <a:r>
              <a:rPr lang="el-GR" sz="2000" b="1" dirty="0"/>
              <a:t> Κορινθίας. Οι γονείς της ήταν δάσκαλοι. Σπούδασε την υποκριτική. Πολύ γρήγορα έγινε γνωστή σε όλο τον κόσμο. Ήταν αγωνίστρια, ένα ανήσυχο πνεύμα που ήθελε να εξελίσσεται</a:t>
            </a:r>
            <a:r>
              <a:rPr lang="el-GR" sz="2000" b="1" dirty="0" smtClean="0"/>
              <a:t>.</a:t>
            </a:r>
          </a:p>
          <a:p>
            <a:pPr lvl="0">
              <a:lnSpc>
                <a:spcPct val="130000"/>
              </a:lnSpc>
              <a:spcBef>
                <a:spcPts val="2000"/>
              </a:spcBef>
            </a:pPr>
            <a:r>
              <a:rPr lang="el-GR" sz="2000" b="1" dirty="0" smtClean="0"/>
              <a:t>ΠΑΡΗ ΠΑΠΑΜΗΤΡΟΥ</a:t>
            </a:r>
          </a:p>
        </p:txBody>
      </p:sp>
      <p:pic>
        <p:nvPicPr>
          <p:cNvPr id="8202" name="Picture 1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val="0"/>
              </a:ext>
            </a:extLst>
          </a:blip>
          <a:srcRect/>
          <a:stretch>
            <a:fillRect/>
          </a:stretch>
        </p:blipFill>
        <p:spPr bwMode="auto">
          <a:xfrm>
            <a:off x="-4763" y="0"/>
            <a:ext cx="4131373" cy="1005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2768249"/>
            <a:ext cx="4362450" cy="620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 name="Google Shape;114;p11"/>
          <p:cNvSpPr txBox="1"/>
          <p:nvPr/>
        </p:nvSpPr>
        <p:spPr>
          <a:xfrm>
            <a:off x="952500" y="583035"/>
            <a:ext cx="6348221" cy="2185214"/>
          </a:xfrm>
          <a:prstGeom prst="rect">
            <a:avLst/>
          </a:prstGeom>
          <a:noFill/>
          <a:ln>
            <a:noFill/>
          </a:ln>
        </p:spPr>
        <p:txBody>
          <a:bodyPr spcFirstLastPara="1" wrap="square" lIns="0" tIns="0" rIns="0" bIns="0" anchor="t" anchorCtr="0">
            <a:spAutoFit/>
          </a:bodyPr>
          <a:lstStyle/>
          <a:p>
            <a:pPr marL="0" lvl="0" indent="0" algn="ctr" rtl="0">
              <a:spcBef>
                <a:spcPts val="1200"/>
              </a:spcBef>
              <a:spcAft>
                <a:spcPts val="0"/>
              </a:spcAft>
              <a:buNone/>
            </a:pPr>
            <a:r>
              <a:rPr lang="el-GR" sz="3600" b="1" dirty="0" smtClean="0"/>
              <a:t>Η σπουδαία   Ειρήνη Παπά</a:t>
            </a:r>
          </a:p>
          <a:p>
            <a:pPr marL="0" lvl="0" indent="0" algn="ctr" rtl="0">
              <a:spcBef>
                <a:spcPts val="1200"/>
              </a:spcBef>
              <a:spcAft>
                <a:spcPts val="0"/>
              </a:spcAft>
              <a:buNone/>
            </a:pPr>
            <a:r>
              <a:rPr lang="el-GR" sz="3600" b="1" dirty="0" smtClean="0"/>
              <a:t>(1926 – 2022)</a:t>
            </a:r>
          </a:p>
          <a:p>
            <a:pPr marL="0" lvl="0" indent="0" algn="ctr" rtl="0">
              <a:spcBef>
                <a:spcPts val="1200"/>
              </a:spcBef>
              <a:spcAft>
                <a:spcPts val="0"/>
              </a:spcAft>
              <a:buNone/>
            </a:pPr>
            <a:endParaRPr sz="4000" b="1" dirty="0"/>
          </a:p>
        </p:txBody>
      </p:sp>
      <p:sp>
        <p:nvSpPr>
          <p:cNvPr id="2" name="Θέση αριθμού διαφάνειας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11</a:t>
            </a:fld>
            <a:endParaRPr lang="en"/>
          </a:p>
        </p:txBody>
      </p:sp>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0246" name="Picture 6"/>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9000"/>
                    </a14:imgEffect>
                  </a14:imgLayer>
                </a14:imgProps>
              </a:ext>
              <a:ext uri="{28A0092B-C50C-407E-A947-70E740481C1C}">
                <a14:useLocalDpi xmlns:a14="http://schemas.microsoft.com/office/drawing/2010/main" val="0"/>
              </a:ext>
            </a:extLst>
          </a:blip>
          <a:srcRect/>
          <a:stretch>
            <a:fillRect/>
          </a:stretch>
        </p:blipFill>
        <p:spPr bwMode="auto">
          <a:xfrm>
            <a:off x="-38099" y="1301204"/>
            <a:ext cx="7576684" cy="880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128" y="5943601"/>
            <a:ext cx="4044213" cy="386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0" y="1085850"/>
            <a:ext cx="3679243"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10621" y="38782"/>
            <a:ext cx="4346008" cy="646331"/>
          </a:xfrm>
          <a:prstGeom prst="rect">
            <a:avLst/>
          </a:prstGeom>
          <a:solidFill>
            <a:schemeClr val="accent3">
              <a:lumMod val="20000"/>
              <a:lumOff val="80000"/>
            </a:schemeClr>
          </a:solidFill>
        </p:spPr>
        <p:txBody>
          <a:bodyPr wrap="square" rtlCol="0">
            <a:spAutoFit/>
          </a:bodyPr>
          <a:lstStyle/>
          <a:p>
            <a:r>
              <a:rPr lang="el-GR" sz="3600" b="1" dirty="0" smtClean="0">
                <a:ln w="10541" cmpd="sng">
                  <a:solidFill>
                    <a:srgbClr val="7D7D7D">
                      <a:tint val="100000"/>
                      <a:shade val="100000"/>
                      <a:satMod val="110000"/>
                    </a:srgbClr>
                  </a:solidFill>
                  <a:prstDash val="solid"/>
                </a:ln>
                <a:solidFill>
                  <a:schemeClr val="accent5"/>
                </a:solidFill>
              </a:rPr>
              <a:t>Ταινίες για όλους!</a:t>
            </a:r>
            <a:endParaRPr lang="el-GR" sz="3600" b="1" dirty="0">
              <a:ln w="10541" cmpd="sng">
                <a:solidFill>
                  <a:srgbClr val="7D7D7D">
                    <a:tint val="100000"/>
                    <a:shade val="100000"/>
                    <a:satMod val="110000"/>
                  </a:srgbClr>
                </a:solidFill>
                <a:prstDash val="solid"/>
              </a:ln>
              <a:solidFill>
                <a:schemeClr val="accent5"/>
              </a:solidFill>
            </a:endParaRPr>
          </a:p>
        </p:txBody>
      </p:sp>
      <p:sp>
        <p:nvSpPr>
          <p:cNvPr id="5" name="TextBox 4"/>
          <p:cNvSpPr txBox="1"/>
          <p:nvPr/>
        </p:nvSpPr>
        <p:spPr>
          <a:xfrm>
            <a:off x="3750243" y="722526"/>
            <a:ext cx="3641157" cy="5016758"/>
          </a:xfrm>
          <a:prstGeom prst="rect">
            <a:avLst/>
          </a:prstGeom>
          <a:noFill/>
        </p:spPr>
        <p:txBody>
          <a:bodyPr wrap="square" rtlCol="0">
            <a:spAutoFit/>
          </a:bodyPr>
          <a:lstStyle/>
          <a:p>
            <a:pPr algn="ctr"/>
            <a:r>
              <a:rPr lang="el-GR" sz="2000" b="1" dirty="0"/>
              <a:t>Ο Βασιλιάς των λιονταριών</a:t>
            </a:r>
          </a:p>
          <a:p>
            <a:endParaRPr lang="el-GR" dirty="0"/>
          </a:p>
          <a:p>
            <a:pPr algn="just"/>
            <a:r>
              <a:rPr lang="el-GR" sz="1600" b="1" dirty="0"/>
              <a:t>Ο Σίμπα είναι ένα λιονταράκι που θέλει να γίνει βασιλιάς, ακολουθώντας τις συμβουλές του πατέρα του. Όμως ο θείος του ο </a:t>
            </a:r>
            <a:r>
              <a:rPr lang="el-GR" sz="1600" b="1" dirty="0" err="1"/>
              <a:t>Σκαρ</a:t>
            </a:r>
            <a:r>
              <a:rPr lang="el-GR" sz="1600" b="1" dirty="0"/>
              <a:t> έχει τα δικά του σχέδια. Ο ίδιος θέλει να ανέβει στον θρόνο κα αποφασίζει να προκαλέσει τον θάνατο του </a:t>
            </a:r>
            <a:r>
              <a:rPr lang="el-GR" sz="1600" b="1" dirty="0" err="1"/>
              <a:t>Μουφάσα</a:t>
            </a:r>
            <a:r>
              <a:rPr lang="el-GR" sz="1600" b="1" dirty="0"/>
              <a:t>, οδηγώντας τον Σίμπα στην εξορία. Ο Σίμπα μόνος και γεμάτος ενοχές, βρίσκει συντροφιά στον </a:t>
            </a:r>
            <a:r>
              <a:rPr lang="el-GR" sz="1600" b="1" dirty="0" err="1"/>
              <a:t>Τιμόν</a:t>
            </a:r>
            <a:r>
              <a:rPr lang="el-GR" sz="1600" b="1" dirty="0"/>
              <a:t> και τον </a:t>
            </a:r>
            <a:r>
              <a:rPr lang="el-GR" sz="1600" b="1" dirty="0" err="1"/>
              <a:t>Πούμπα</a:t>
            </a:r>
            <a:r>
              <a:rPr lang="el-GR" sz="1600" b="1" dirty="0"/>
              <a:t>. Τέλος, η παιδική του φίλη </a:t>
            </a:r>
            <a:r>
              <a:rPr lang="el-GR" sz="1600" b="1" dirty="0" err="1"/>
              <a:t>Ναιά</a:t>
            </a:r>
            <a:r>
              <a:rPr lang="el-GR" sz="1600" b="1" dirty="0"/>
              <a:t> εμφανίζεται στη ζωή του, θυμίζοντάς του την πραγματική του αποστολή</a:t>
            </a:r>
            <a:r>
              <a:rPr lang="el-GR" sz="1600" b="1" dirty="0" smtClean="0"/>
              <a:t>.</a:t>
            </a:r>
          </a:p>
          <a:p>
            <a:pPr algn="just"/>
            <a:r>
              <a:rPr lang="el-GR" sz="1600" b="1" dirty="0" smtClean="0"/>
              <a:t>(1994, </a:t>
            </a:r>
            <a:r>
              <a:rPr lang="el-GR" sz="1600" b="1" dirty="0" err="1" smtClean="0"/>
              <a:t>μεταγλωτισμένη</a:t>
            </a:r>
            <a:r>
              <a:rPr lang="el-GR" sz="1600" b="1" dirty="0" smtClean="0"/>
              <a:t> , 88 λεπτά)</a:t>
            </a:r>
          </a:p>
          <a:p>
            <a:pPr algn="just"/>
            <a:endParaRPr lang="el-GR" sz="1600" dirty="0" smtClean="0"/>
          </a:p>
          <a:p>
            <a:pPr algn="r"/>
            <a:r>
              <a:rPr lang="el-GR" sz="1600" b="1" dirty="0" smtClean="0"/>
              <a:t>ΑΓΓΕΛΗΣ ΜΑΡΙΟΣ</a:t>
            </a:r>
            <a:endParaRPr lang="el-GR" sz="1600" b="1" dirty="0"/>
          </a:p>
        </p:txBody>
      </p:sp>
      <p:sp>
        <p:nvSpPr>
          <p:cNvPr id="7" name="TextBox 6"/>
          <p:cNvSpPr txBox="1"/>
          <p:nvPr/>
        </p:nvSpPr>
        <p:spPr>
          <a:xfrm>
            <a:off x="84850" y="5702439"/>
            <a:ext cx="3363200" cy="4555093"/>
          </a:xfrm>
          <a:prstGeom prst="rect">
            <a:avLst/>
          </a:prstGeom>
          <a:noFill/>
        </p:spPr>
        <p:txBody>
          <a:bodyPr wrap="square" rtlCol="0">
            <a:spAutoFit/>
          </a:bodyPr>
          <a:lstStyle/>
          <a:p>
            <a:r>
              <a:rPr lang="el-GR" sz="2000" b="1" dirty="0"/>
              <a:t>Μαλλιά Κουβάρια (</a:t>
            </a:r>
            <a:r>
              <a:rPr lang="el-GR" sz="2000" b="1" dirty="0" err="1"/>
              <a:t>Ραπουνζέλ</a:t>
            </a:r>
            <a:r>
              <a:rPr lang="el-GR" sz="2000" b="1" dirty="0"/>
              <a:t>)</a:t>
            </a:r>
          </a:p>
          <a:p>
            <a:endParaRPr lang="el-GR" dirty="0" smtClean="0"/>
          </a:p>
          <a:p>
            <a:pPr algn="just"/>
            <a:r>
              <a:rPr lang="el-GR" sz="1600" b="1" dirty="0" smtClean="0"/>
              <a:t>Μια </a:t>
            </a:r>
            <a:r>
              <a:rPr lang="el-GR" sz="1600" b="1" dirty="0"/>
              <a:t>φορά και έναν καιρό ήταν μια πριγκίπισσα και ένας πρίγκιπας, που γέννησαν ένα κοριτσάκι. </a:t>
            </a:r>
            <a:r>
              <a:rPr lang="el-GR" sz="1600" b="1" dirty="0" smtClean="0"/>
              <a:t>Την </a:t>
            </a:r>
            <a:r>
              <a:rPr lang="el-GR" sz="1600" b="1" dirty="0"/>
              <a:t>ονόμασαν </a:t>
            </a:r>
            <a:r>
              <a:rPr lang="el-GR" sz="1600" b="1" dirty="0" err="1"/>
              <a:t>Ραπουνζέλ</a:t>
            </a:r>
            <a:r>
              <a:rPr lang="el-GR" sz="1600" b="1" dirty="0"/>
              <a:t>. Όταν έπεσε η νύχτα, μια κακιά μάγισσα πήγε και την πήρε μαζί της και την έκρυψε σε ένα σπίτι στο δάσος. Το κορίτσι όμως είχε μαγικά μαλλιά! </a:t>
            </a:r>
            <a:endParaRPr lang="el-GR" sz="1600" b="1" dirty="0" smtClean="0"/>
          </a:p>
          <a:p>
            <a:pPr algn="just"/>
            <a:r>
              <a:rPr lang="el-GR" sz="1600" b="1" dirty="0" smtClean="0"/>
              <a:t>(2010, μεταγλωτισμένη,100 λεπτά)</a:t>
            </a:r>
          </a:p>
          <a:p>
            <a:pPr algn="just"/>
            <a:endParaRPr lang="el-GR" sz="1600" b="1" dirty="0"/>
          </a:p>
          <a:p>
            <a:endParaRPr lang="el-GR" dirty="0"/>
          </a:p>
          <a:p>
            <a:pPr algn="r"/>
            <a:r>
              <a:rPr lang="el-GR" sz="1600" b="1" dirty="0" smtClean="0"/>
              <a:t> ΠΑΛΙ ΑΜΑΝΤΑ</a:t>
            </a:r>
            <a:endParaRPr lang="el-GR" sz="1600" b="1" dirty="0"/>
          </a:p>
          <a:p>
            <a:endParaRPr lang="el-GR" dirty="0"/>
          </a:p>
        </p:txBody>
      </p:sp>
      <p:sp>
        <p:nvSpPr>
          <p:cNvPr id="2" name="Θέση αριθμού διαφάνειας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12</a:t>
            </a:fld>
            <a:endParaRPr lang="en"/>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80">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4" name="Έλλειψη 3"/>
          <p:cNvSpPr/>
          <p:nvPr/>
        </p:nvSpPr>
        <p:spPr>
          <a:xfrm>
            <a:off x="1809750" y="344507"/>
            <a:ext cx="4114800" cy="2017693"/>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Box 1"/>
          <p:cNvSpPr txBox="1"/>
          <p:nvPr/>
        </p:nvSpPr>
        <p:spPr>
          <a:xfrm>
            <a:off x="1600200" y="344507"/>
            <a:ext cx="4533900" cy="1384995"/>
          </a:xfrm>
          <a:prstGeom prst="rect">
            <a:avLst/>
          </a:prstGeom>
          <a:noFill/>
        </p:spPr>
        <p:txBody>
          <a:bodyPr wrap="square" rtlCol="0">
            <a:spAutoFit/>
          </a:bodyPr>
          <a:lstStyle/>
          <a:p>
            <a:pPr algn="ctr"/>
            <a:endParaRPr lang="el-GR" sz="2800" dirty="0" smtClean="0"/>
          </a:p>
          <a:p>
            <a:pPr algn="ctr"/>
            <a:r>
              <a:rPr lang="el-GR" sz="2800" b="1" dirty="0" err="1" smtClean="0"/>
              <a:t>Πεντανόστιμη</a:t>
            </a:r>
            <a:r>
              <a:rPr lang="el-GR" sz="2800" b="1" dirty="0" smtClean="0"/>
              <a:t> </a:t>
            </a:r>
            <a:r>
              <a:rPr lang="el-GR" sz="2800" b="1" dirty="0" err="1" smtClean="0"/>
              <a:t>κολοκυθόσουπ</a:t>
            </a:r>
            <a:r>
              <a:rPr lang="el-GR" sz="2800" b="1" dirty="0" err="1"/>
              <a:t>α</a:t>
            </a:r>
            <a:r>
              <a:rPr lang="el-GR" sz="2800" b="1" dirty="0" smtClean="0"/>
              <a:t>!</a:t>
            </a:r>
            <a:endParaRPr lang="el-GR" sz="2800" b="1"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8" y="2362200"/>
            <a:ext cx="3281361" cy="405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38550" y="2440598"/>
            <a:ext cx="3810000" cy="4493538"/>
          </a:xfrm>
          <a:prstGeom prst="rect">
            <a:avLst/>
          </a:prstGeom>
          <a:noFill/>
        </p:spPr>
        <p:txBody>
          <a:bodyPr wrap="square" rtlCol="0">
            <a:spAutoFit/>
          </a:bodyPr>
          <a:lstStyle/>
          <a:p>
            <a:r>
              <a:rPr lang="el-GR" sz="2400" b="1" dirty="0" smtClean="0"/>
              <a:t>Τι θα χρειαστώ;</a:t>
            </a:r>
          </a:p>
          <a:p>
            <a:endParaRPr lang="el-GR" dirty="0" smtClean="0"/>
          </a:p>
          <a:p>
            <a:r>
              <a:rPr lang="el-GR" sz="1800" dirty="0"/>
              <a:t>2 κ. γλ. ελαιόλαδο</a:t>
            </a:r>
          </a:p>
          <a:p>
            <a:r>
              <a:rPr lang="el-GR" sz="1800" dirty="0"/>
              <a:t>2 κρεμμύδια μικρά ψιλοκομμένα</a:t>
            </a:r>
          </a:p>
          <a:p>
            <a:r>
              <a:rPr lang="el-GR" sz="1800" dirty="0"/>
              <a:t>4 φλιτζάνια κολοκύθα καθαρισμένη και ψιλοκομμένη</a:t>
            </a:r>
          </a:p>
          <a:p>
            <a:r>
              <a:rPr lang="el-GR" sz="1800" dirty="0"/>
              <a:t>4 φλιτζάνια ζωμό λαχανικών</a:t>
            </a:r>
          </a:p>
          <a:p>
            <a:r>
              <a:rPr lang="el-GR" sz="1800" dirty="0"/>
              <a:t>½ κ. γλ. μοσχοκάρυδο τριμμένο</a:t>
            </a:r>
          </a:p>
          <a:p>
            <a:r>
              <a:rPr lang="el-GR" sz="1800" dirty="0"/>
              <a:t>½ </a:t>
            </a:r>
            <a:r>
              <a:rPr lang="el-GR" sz="1800" dirty="0" err="1" smtClean="0"/>
              <a:t>φλιτζ</a:t>
            </a:r>
            <a:r>
              <a:rPr lang="el-GR" sz="1800" dirty="0"/>
              <a:t>. γάλα με λίγα λιπαρά</a:t>
            </a:r>
          </a:p>
          <a:p>
            <a:endParaRPr lang="el-GR" sz="1800" dirty="0"/>
          </a:p>
          <a:p>
            <a:r>
              <a:rPr lang="el-GR" sz="1800" b="1" dirty="0"/>
              <a:t>Για το γαρνίρισμα </a:t>
            </a:r>
            <a:r>
              <a:rPr lang="el-GR" sz="1800" dirty="0"/>
              <a:t>(προαιρετικά):</a:t>
            </a:r>
          </a:p>
          <a:p>
            <a:r>
              <a:rPr lang="el-GR" sz="1800" dirty="0"/>
              <a:t>2 κ. γλ. ελαιόλαδο</a:t>
            </a:r>
          </a:p>
          <a:p>
            <a:r>
              <a:rPr lang="el-GR" sz="1800" dirty="0"/>
              <a:t>μερικοί ψημένοι σπόροι κολοκύθας ή </a:t>
            </a:r>
            <a:r>
              <a:rPr lang="el-GR" sz="1800" dirty="0" smtClean="0"/>
              <a:t> </a:t>
            </a:r>
          </a:p>
          <a:p>
            <a:r>
              <a:rPr lang="el-GR" sz="1800" dirty="0" smtClean="0"/>
              <a:t>1 </a:t>
            </a:r>
            <a:r>
              <a:rPr lang="el-GR" sz="1800" dirty="0" err="1" smtClean="0"/>
              <a:t>κ.σ</a:t>
            </a:r>
            <a:r>
              <a:rPr lang="el-GR" sz="1800" dirty="0"/>
              <a:t>. γιαούρτι στραγγιστό</a:t>
            </a:r>
          </a:p>
          <a:p>
            <a:endParaRPr lang="el-GR" dirty="0"/>
          </a:p>
        </p:txBody>
      </p:sp>
      <p:sp>
        <p:nvSpPr>
          <p:cNvPr id="7" name="TextBox 6"/>
          <p:cNvSpPr txBox="1"/>
          <p:nvPr/>
        </p:nvSpPr>
        <p:spPr>
          <a:xfrm>
            <a:off x="123828" y="6627103"/>
            <a:ext cx="6248400" cy="461665"/>
          </a:xfrm>
          <a:prstGeom prst="rect">
            <a:avLst/>
          </a:prstGeom>
          <a:noFill/>
        </p:spPr>
        <p:txBody>
          <a:bodyPr wrap="square" rtlCol="0">
            <a:spAutoFit/>
          </a:bodyPr>
          <a:lstStyle/>
          <a:p>
            <a:r>
              <a:rPr lang="el-GR" sz="2400" b="1" dirty="0" smtClean="0"/>
              <a:t>Και μετά;</a:t>
            </a:r>
            <a:endParaRPr lang="el-GR" sz="2400" b="1" dirty="0"/>
          </a:p>
        </p:txBody>
      </p:sp>
      <p:sp>
        <p:nvSpPr>
          <p:cNvPr id="8" name="TextBox 7"/>
          <p:cNvSpPr txBox="1"/>
          <p:nvPr/>
        </p:nvSpPr>
        <p:spPr>
          <a:xfrm>
            <a:off x="0" y="6857935"/>
            <a:ext cx="7553322" cy="3077766"/>
          </a:xfrm>
          <a:prstGeom prst="rect">
            <a:avLst/>
          </a:prstGeom>
          <a:noFill/>
        </p:spPr>
        <p:txBody>
          <a:bodyPr wrap="square" rtlCol="0">
            <a:spAutoFit/>
          </a:bodyPr>
          <a:lstStyle/>
          <a:p>
            <a:r>
              <a:rPr lang="el-GR" dirty="0" smtClean="0"/>
              <a:t>.</a:t>
            </a:r>
            <a:endParaRPr lang="el-GR" dirty="0"/>
          </a:p>
          <a:p>
            <a:r>
              <a:rPr lang="el-GR" sz="1800" dirty="0"/>
              <a:t>Σε μία κατσαρόλα βάζουμε </a:t>
            </a:r>
            <a:r>
              <a:rPr lang="el-GR" sz="1800" dirty="0" smtClean="0"/>
              <a:t>το λάδι και </a:t>
            </a:r>
            <a:r>
              <a:rPr lang="el-GR" sz="1800" dirty="0"/>
              <a:t>τσιγαρίζουμε το </a:t>
            </a:r>
            <a:r>
              <a:rPr lang="el-GR" sz="1800" dirty="0" smtClean="0"/>
              <a:t>κρεμμύδι.</a:t>
            </a:r>
            <a:endParaRPr lang="el-GR" sz="1800" dirty="0"/>
          </a:p>
          <a:p>
            <a:r>
              <a:rPr lang="el-GR" sz="1800" dirty="0"/>
              <a:t>Στη συνέχεια προσθέτουμε τα κομμάτια της </a:t>
            </a:r>
            <a:r>
              <a:rPr lang="el-GR" sz="1800" dirty="0" smtClean="0"/>
              <a:t>κολοκύθας. και τον ζωμό </a:t>
            </a:r>
          </a:p>
          <a:p>
            <a:r>
              <a:rPr lang="el-GR" sz="1800" dirty="0" smtClean="0"/>
              <a:t>λαχανικών μέχρι </a:t>
            </a:r>
            <a:r>
              <a:rPr lang="el-GR" sz="1800" dirty="0"/>
              <a:t>να </a:t>
            </a:r>
            <a:r>
              <a:rPr lang="el-GR" sz="1800" dirty="0" smtClean="0"/>
              <a:t> σκεπαστούν </a:t>
            </a:r>
            <a:r>
              <a:rPr lang="el-GR" sz="1800" dirty="0"/>
              <a:t>τα κομμάτια της κολοκύθας.</a:t>
            </a:r>
          </a:p>
          <a:p>
            <a:r>
              <a:rPr lang="el-GR" sz="1800" dirty="0"/>
              <a:t>Αφήνουμε να βράσει για μισή ώρα.</a:t>
            </a:r>
          </a:p>
          <a:p>
            <a:r>
              <a:rPr lang="el-GR" sz="1800" dirty="0"/>
              <a:t>Αφότου </a:t>
            </a:r>
            <a:r>
              <a:rPr lang="el-GR" sz="1800" dirty="0" smtClean="0"/>
              <a:t>βράσει η σούπα, τη λιώνουμε με ένα εργαλείο.</a:t>
            </a:r>
            <a:endParaRPr lang="el-GR" sz="1800" dirty="0"/>
          </a:p>
          <a:p>
            <a:r>
              <a:rPr lang="el-GR" sz="1800" dirty="0"/>
              <a:t>Ξαναβάζουμε στην κατσαρόλα, προσθέτουμε </a:t>
            </a:r>
            <a:r>
              <a:rPr lang="el-GR" sz="1800" dirty="0" smtClean="0"/>
              <a:t>το γάλα και το μοσχοκάρυδο.</a:t>
            </a:r>
            <a:endParaRPr lang="el-GR" sz="1800" dirty="0"/>
          </a:p>
          <a:p>
            <a:r>
              <a:rPr lang="el-GR" sz="1800" dirty="0"/>
              <a:t>Αφαιρούμε από τη φωτιά και </a:t>
            </a:r>
            <a:r>
              <a:rPr lang="el-GR" sz="1800" dirty="0" smtClean="0"/>
              <a:t>γαρνίρουμε.</a:t>
            </a:r>
          </a:p>
          <a:p>
            <a:pPr algn="r"/>
            <a:r>
              <a:rPr lang="el-GR" sz="1800" b="1" dirty="0" smtClean="0"/>
              <a:t>ΜΑΓΓΙΝΑ ΙΩΑΝΝΑ</a:t>
            </a:r>
            <a:endParaRPr lang="el-GR" sz="1800" b="1" dirty="0"/>
          </a:p>
          <a:p>
            <a:endParaRPr lang="el-GR" sz="1800" dirty="0"/>
          </a:p>
        </p:txBody>
      </p:sp>
      <p:sp>
        <p:nvSpPr>
          <p:cNvPr id="3" name="Θέση αριθμού διαφάνειας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24027395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31"/>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5675"/>
            <a:ext cx="7448550"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7800" y="304799"/>
            <a:ext cx="5029200" cy="954107"/>
          </a:xfrm>
          <a:prstGeom prst="rect">
            <a:avLst/>
          </a:prstGeom>
          <a:noFill/>
        </p:spPr>
        <p:txBody>
          <a:bodyPr wrap="square" rtlCol="0">
            <a:spAutoFit/>
          </a:bodyPr>
          <a:lstStyle/>
          <a:p>
            <a:pPr algn="ctr"/>
            <a:r>
              <a:rPr lang="el-GR" sz="2800" b="1" dirty="0" smtClean="0"/>
              <a:t>Μίλα μου για… </a:t>
            </a:r>
          </a:p>
          <a:p>
            <a:pPr algn="ctr"/>
            <a:r>
              <a:rPr lang="el-GR" sz="2800" b="1" dirty="0"/>
              <a:t>Μ</a:t>
            </a:r>
            <a:r>
              <a:rPr lang="el-GR" sz="2800" b="1" dirty="0" smtClean="0"/>
              <a:t>ηλόπιτα!</a:t>
            </a:r>
            <a:endParaRPr lang="el-GR" sz="2800" b="1" dirty="0"/>
          </a:p>
        </p:txBody>
      </p:sp>
      <p:sp>
        <p:nvSpPr>
          <p:cNvPr id="3" name="TextBox 2"/>
          <p:cNvSpPr txBox="1"/>
          <p:nvPr/>
        </p:nvSpPr>
        <p:spPr>
          <a:xfrm>
            <a:off x="628650" y="1258906"/>
            <a:ext cx="6534150" cy="2585323"/>
          </a:xfrm>
          <a:prstGeom prst="rect">
            <a:avLst/>
          </a:prstGeom>
          <a:noFill/>
        </p:spPr>
        <p:txBody>
          <a:bodyPr wrap="square" numCol="2" rtlCol="0">
            <a:spAutoFit/>
          </a:bodyPr>
          <a:lstStyle/>
          <a:p>
            <a:r>
              <a:rPr lang="el-GR" sz="2000" b="1" dirty="0" smtClean="0"/>
              <a:t>ΥΛΙΚΑ</a:t>
            </a:r>
          </a:p>
          <a:p>
            <a:endParaRPr lang="el-GR" dirty="0" smtClean="0"/>
          </a:p>
          <a:p>
            <a:endParaRPr lang="el-GR" dirty="0" smtClean="0"/>
          </a:p>
          <a:p>
            <a:r>
              <a:rPr lang="el-GR" sz="1800" dirty="0" smtClean="0"/>
              <a:t>2 </a:t>
            </a:r>
            <a:r>
              <a:rPr lang="el-GR" sz="1800" dirty="0"/>
              <a:t>κούπες φαρίνα</a:t>
            </a:r>
          </a:p>
          <a:p>
            <a:r>
              <a:rPr lang="el-GR" sz="1800" dirty="0"/>
              <a:t>2 </a:t>
            </a:r>
            <a:r>
              <a:rPr lang="el-GR" sz="1800" dirty="0" err="1"/>
              <a:t>κ.γ</a:t>
            </a:r>
            <a:r>
              <a:rPr lang="el-GR" sz="1800" dirty="0"/>
              <a:t>. </a:t>
            </a:r>
            <a:r>
              <a:rPr lang="el-GR" sz="1800" dirty="0" err="1"/>
              <a:t>μπέικιν</a:t>
            </a:r>
            <a:endParaRPr lang="el-GR" sz="1800" dirty="0"/>
          </a:p>
          <a:p>
            <a:r>
              <a:rPr lang="el-GR" sz="1800" dirty="0"/>
              <a:t>1 κούπα ζάχαρη</a:t>
            </a:r>
          </a:p>
          <a:p>
            <a:r>
              <a:rPr lang="el-GR" sz="1800" dirty="0"/>
              <a:t>½ κούπα </a:t>
            </a:r>
            <a:r>
              <a:rPr lang="el-GR" sz="1800" dirty="0" smtClean="0"/>
              <a:t>βούτυρο</a:t>
            </a:r>
            <a:endParaRPr lang="el-GR" sz="1800" dirty="0"/>
          </a:p>
          <a:p>
            <a:endParaRPr lang="el-GR" sz="1800" dirty="0" smtClean="0"/>
          </a:p>
          <a:p>
            <a:endParaRPr lang="el-GR" sz="1800" dirty="0"/>
          </a:p>
          <a:p>
            <a:endParaRPr lang="el-GR" sz="1800" dirty="0" smtClean="0"/>
          </a:p>
          <a:p>
            <a:endParaRPr lang="el-GR" sz="1800" dirty="0"/>
          </a:p>
          <a:p>
            <a:r>
              <a:rPr lang="el-GR" sz="1800" dirty="0" smtClean="0"/>
              <a:t>2 </a:t>
            </a:r>
            <a:r>
              <a:rPr lang="el-GR" sz="1800" dirty="0"/>
              <a:t>αυγά</a:t>
            </a:r>
          </a:p>
          <a:p>
            <a:r>
              <a:rPr lang="el-GR" sz="1800" dirty="0"/>
              <a:t>4 μήλα κομμένα σε </a:t>
            </a:r>
            <a:r>
              <a:rPr lang="el-GR" sz="1800" dirty="0" err="1"/>
              <a:t>κυβάκια</a:t>
            </a:r>
            <a:endParaRPr lang="el-GR" sz="1800" dirty="0"/>
          </a:p>
          <a:p>
            <a:r>
              <a:rPr lang="el-GR" sz="1800" dirty="0"/>
              <a:t>½ κούπα γάλα</a:t>
            </a:r>
          </a:p>
          <a:p>
            <a:r>
              <a:rPr lang="el-GR" sz="1800" dirty="0"/>
              <a:t>1 </a:t>
            </a:r>
            <a:r>
              <a:rPr lang="el-GR" sz="1800" dirty="0" err="1"/>
              <a:t>κ.γ</a:t>
            </a:r>
            <a:r>
              <a:rPr lang="el-GR" sz="1800" dirty="0"/>
              <a:t>. κανέλα</a:t>
            </a:r>
          </a:p>
          <a:p>
            <a:r>
              <a:rPr lang="el-GR" sz="1800" dirty="0"/>
              <a:t>1 βανίλια</a:t>
            </a:r>
          </a:p>
          <a:p>
            <a:endParaRPr lang="el-GR" sz="1800" dirty="0"/>
          </a:p>
        </p:txBody>
      </p:sp>
      <p:sp>
        <p:nvSpPr>
          <p:cNvPr id="4" name="TextBox 3"/>
          <p:cNvSpPr txBox="1"/>
          <p:nvPr/>
        </p:nvSpPr>
        <p:spPr>
          <a:xfrm>
            <a:off x="628650" y="7219950"/>
            <a:ext cx="6534150" cy="2677656"/>
          </a:xfrm>
          <a:prstGeom prst="rect">
            <a:avLst/>
          </a:prstGeom>
          <a:noFill/>
        </p:spPr>
        <p:txBody>
          <a:bodyPr wrap="square" rtlCol="0">
            <a:spAutoFit/>
          </a:bodyPr>
          <a:lstStyle/>
          <a:p>
            <a:r>
              <a:rPr lang="el-GR" sz="2000" b="1" dirty="0" smtClean="0"/>
              <a:t>ΕΚΤΕΛΕΣΗ</a:t>
            </a:r>
          </a:p>
          <a:p>
            <a:endParaRPr lang="el-GR" dirty="0"/>
          </a:p>
          <a:p>
            <a:r>
              <a:rPr lang="el-GR" sz="2000" dirty="0"/>
              <a:t>Χτυπάμε στο μίξερ το βούτυρο και τη ζάχαρη. Προσθέτουμε ένα </a:t>
            </a:r>
            <a:r>
              <a:rPr lang="el-GR" sz="2000" dirty="0" err="1"/>
              <a:t>ένα</a:t>
            </a:r>
            <a:r>
              <a:rPr lang="el-GR" sz="2000" dirty="0"/>
              <a:t> τ’ αυγά και ανακατεύουμε. Προσθέτουμε το αλεύρι, το </a:t>
            </a:r>
            <a:r>
              <a:rPr lang="el-GR" sz="2000" dirty="0" err="1"/>
              <a:t>μπέικιν</a:t>
            </a:r>
            <a:r>
              <a:rPr lang="el-GR" sz="2000" dirty="0"/>
              <a:t>, τη βανίλια, το γάλα, την κανέλα και στο τέλος τα μήλα και ανακατεύουμε. Ψήνουμε στους 180 βαθμούς για μια ώρα</a:t>
            </a:r>
            <a:r>
              <a:rPr lang="el-GR" sz="2000" dirty="0" smtClean="0"/>
              <a:t>.</a:t>
            </a:r>
          </a:p>
          <a:p>
            <a:endParaRPr lang="el-GR" dirty="0"/>
          </a:p>
          <a:p>
            <a:pPr algn="r"/>
            <a:r>
              <a:rPr lang="el-GR" sz="2000" b="1" dirty="0" smtClean="0"/>
              <a:t>ΔΩΡΗΣ ΒΑΓΓΕΛΗΣ</a:t>
            </a:r>
          </a:p>
        </p:txBody>
      </p:sp>
      <p:sp>
        <p:nvSpPr>
          <p:cNvPr id="5" name="Θέση αριθμού διαφάνειας 4"/>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14</a:t>
            </a:fld>
            <a:endParaRPr lang="en"/>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47"/>
        <p:cNvGrpSpPr/>
        <p:nvPr/>
      </p:nvGrpSpPr>
      <p:grpSpPr>
        <a:xfrm>
          <a:off x="0" y="0"/>
          <a:ext cx="0" cy="0"/>
          <a:chOff x="0" y="0"/>
          <a:chExt cx="0" cy="0"/>
        </a:xfrm>
      </p:grpSpPr>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81" y="1087821"/>
            <a:ext cx="4669220" cy="753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68869" y="804040"/>
            <a:ext cx="3894084" cy="9756517"/>
          </a:xfrm>
          <a:prstGeom prst="rect">
            <a:avLst/>
          </a:prstGeom>
          <a:noFill/>
        </p:spPr>
        <p:txBody>
          <a:bodyPr wrap="square" rtlCol="0">
            <a:spAutoFit/>
          </a:bodyPr>
          <a:lstStyle/>
          <a:p>
            <a:pPr marL="285750" indent="-285750">
              <a:buFontTx/>
              <a:buChar char="-"/>
            </a:pPr>
            <a:r>
              <a:rPr lang="el-GR" sz="2400" i="1" dirty="0" smtClean="0">
                <a:solidFill>
                  <a:srgbClr val="A50021"/>
                </a:solidFill>
                <a:latin typeface="Calibri" panose="020F0502020204030204" pitchFamily="34" charset="0"/>
                <a:cs typeface="Calibri" panose="020F0502020204030204" pitchFamily="34" charset="0"/>
              </a:rPr>
              <a:t>Τι </a:t>
            </a:r>
            <a:r>
              <a:rPr lang="el-GR" sz="2400" i="1" dirty="0">
                <a:solidFill>
                  <a:srgbClr val="A50021"/>
                </a:solidFill>
                <a:latin typeface="Calibri" panose="020F0502020204030204" pitchFamily="34" charset="0"/>
                <a:cs typeface="Calibri" panose="020F0502020204030204" pitchFamily="34" charset="0"/>
              </a:rPr>
              <a:t>λέει ένα λάχανο όταν ανεβαίνει σ</a:t>
            </a:r>
            <a:r>
              <a:rPr lang="el-GR" sz="2400" i="1" dirty="0" smtClean="0">
                <a:solidFill>
                  <a:srgbClr val="A50021"/>
                </a:solidFill>
                <a:latin typeface="Calibri" panose="020F0502020204030204" pitchFamily="34" charset="0"/>
                <a:cs typeface="Calibri" panose="020F0502020204030204" pitchFamily="34" charset="0"/>
              </a:rPr>
              <a:t>την </a:t>
            </a:r>
            <a:r>
              <a:rPr lang="el-GR" sz="2400" i="1" dirty="0">
                <a:solidFill>
                  <a:srgbClr val="A50021"/>
                </a:solidFill>
                <a:latin typeface="Calibri" panose="020F0502020204030204" pitchFamily="34" charset="0"/>
                <a:cs typeface="Calibri" panose="020F0502020204030204" pitchFamily="34" charset="0"/>
              </a:rPr>
              <a:t>κορυφή ενός βουνού; </a:t>
            </a:r>
            <a:endParaRPr lang="en-US" sz="2400" i="1" dirty="0" smtClean="0">
              <a:solidFill>
                <a:srgbClr val="A50021"/>
              </a:solidFill>
              <a:latin typeface="Calibri" panose="020F0502020204030204" pitchFamily="34" charset="0"/>
              <a:cs typeface="Calibri" panose="020F0502020204030204" pitchFamily="34" charset="0"/>
            </a:endParaRPr>
          </a:p>
          <a:p>
            <a:pPr marL="285750" indent="-285750">
              <a:buFontTx/>
              <a:buChar char="-"/>
            </a:pPr>
            <a:r>
              <a:rPr lang="el-GR" sz="2400" i="1" dirty="0" smtClean="0">
                <a:solidFill>
                  <a:srgbClr val="A50021"/>
                </a:solidFill>
                <a:latin typeface="Calibri" panose="020F0502020204030204" pitchFamily="34" charset="0"/>
                <a:cs typeface="Calibri" panose="020F0502020204030204" pitchFamily="34" charset="0"/>
              </a:rPr>
              <a:t>Λαχάνιασα!</a:t>
            </a:r>
            <a:endParaRPr lang="en-US" sz="2400" i="1" dirty="0" smtClean="0">
              <a:solidFill>
                <a:srgbClr val="A50021"/>
              </a:solidFill>
              <a:latin typeface="Calibri" panose="020F0502020204030204" pitchFamily="34" charset="0"/>
              <a:cs typeface="Calibri" panose="020F0502020204030204" pitchFamily="34" charset="0"/>
            </a:endParaRPr>
          </a:p>
          <a:p>
            <a:pPr marL="285750" indent="-285750">
              <a:buFontTx/>
              <a:buChar char="-"/>
            </a:pPr>
            <a:endParaRPr lang="en-US" sz="2400" dirty="0">
              <a:solidFill>
                <a:srgbClr val="A50021"/>
              </a:solidFill>
              <a:latin typeface="Calibri" panose="020F0502020204030204" pitchFamily="34" charset="0"/>
              <a:cs typeface="Calibri" panose="020F0502020204030204" pitchFamily="34" charset="0"/>
            </a:endParaRPr>
          </a:p>
          <a:p>
            <a:r>
              <a:rPr lang="el-GR" sz="2400" dirty="0" smtClean="0">
                <a:solidFill>
                  <a:srgbClr val="003300"/>
                </a:solidFill>
                <a:latin typeface="Bahnschrift SemiCondensed" panose="020B0502040204020203" pitchFamily="34" charset="0"/>
              </a:rPr>
              <a:t>Μια </a:t>
            </a:r>
            <a:r>
              <a:rPr lang="el-GR" sz="2400" dirty="0">
                <a:solidFill>
                  <a:srgbClr val="003300"/>
                </a:solidFill>
                <a:latin typeface="Bahnschrift SemiCondensed" panose="020B0502040204020203" pitchFamily="34" charset="0"/>
              </a:rPr>
              <a:t>σαύρα και ένας λαγός έκαναν παρέα. Κάποια στιγμή λέει η σαύρα στον λαγό:</a:t>
            </a:r>
          </a:p>
          <a:p>
            <a:r>
              <a:rPr lang="en-US" sz="2400" dirty="0" smtClean="0">
                <a:solidFill>
                  <a:srgbClr val="003300"/>
                </a:solidFill>
                <a:latin typeface="Bahnschrift SemiCondensed" panose="020B0502040204020203" pitchFamily="34" charset="0"/>
              </a:rPr>
              <a:t>- </a:t>
            </a:r>
            <a:r>
              <a:rPr lang="el-GR" sz="2400" dirty="0" smtClean="0">
                <a:solidFill>
                  <a:srgbClr val="003300"/>
                </a:solidFill>
                <a:latin typeface="Bahnschrift SemiCondensed" panose="020B0502040204020203" pitchFamily="34" charset="0"/>
              </a:rPr>
              <a:t>Πάω </a:t>
            </a:r>
            <a:r>
              <a:rPr lang="el-GR" sz="2400" dirty="0">
                <a:solidFill>
                  <a:srgbClr val="003300"/>
                </a:solidFill>
                <a:latin typeface="Bahnschrift SemiCondensed" panose="020B0502040204020203" pitchFamily="34" charset="0"/>
              </a:rPr>
              <a:t>στο ποτάμι να πιω λίγο νερό γιατί κοράκιασα. </a:t>
            </a:r>
          </a:p>
          <a:p>
            <a:r>
              <a:rPr lang="el-GR" sz="2400" dirty="0">
                <a:solidFill>
                  <a:srgbClr val="003300"/>
                </a:solidFill>
                <a:latin typeface="Bahnschrift SemiCondensed" panose="020B0502040204020203" pitchFamily="34" charset="0"/>
              </a:rPr>
              <a:t>Πηγαίνει η σαύρα στο ποτάμι, σκύβει να πιει νερό, τη βλέπει ένας κροκόδειλος και την κάνει μια χαψιά! Ο λαγός ανησύχησε που πέρασαν 10 λεπτά και ακόμα να επιστρέψει η σαύρα. Έτσι αποφάσισε να πάει να τη βρει. Πηγαίνει στο ποτάμι, βλέπει τον κροκόδειλο να λιάζεται και ταραγμένος του φωνάζει:</a:t>
            </a:r>
          </a:p>
          <a:p>
            <a:pPr marL="342900" indent="-342900">
              <a:buFontTx/>
              <a:buChar char="-"/>
            </a:pPr>
            <a:r>
              <a:rPr lang="el-GR" sz="2400" dirty="0" smtClean="0">
                <a:solidFill>
                  <a:srgbClr val="003300"/>
                </a:solidFill>
                <a:latin typeface="Bahnschrift SemiCondensed" panose="020B0502040204020203" pitchFamily="34" charset="0"/>
              </a:rPr>
              <a:t>Καλά </a:t>
            </a:r>
            <a:r>
              <a:rPr lang="el-GR" sz="2400" dirty="0" err="1">
                <a:solidFill>
                  <a:srgbClr val="003300"/>
                </a:solidFill>
                <a:latin typeface="Bahnschrift SemiCondensed" panose="020B0502040204020203" pitchFamily="34" charset="0"/>
              </a:rPr>
              <a:t>βρε</a:t>
            </a:r>
            <a:r>
              <a:rPr lang="el-GR" sz="2400" dirty="0">
                <a:solidFill>
                  <a:srgbClr val="003300"/>
                </a:solidFill>
                <a:latin typeface="Bahnschrift SemiCondensed" panose="020B0502040204020203" pitchFamily="34" charset="0"/>
              </a:rPr>
              <a:t> σαύρα, πόσο νερό ήπιες</a:t>
            </a:r>
            <a:r>
              <a:rPr lang="el-GR" sz="2400" dirty="0" smtClean="0">
                <a:solidFill>
                  <a:srgbClr val="003300"/>
                </a:solidFill>
                <a:latin typeface="Bahnschrift SemiCondensed" panose="020B0502040204020203" pitchFamily="34" charset="0"/>
              </a:rPr>
              <a:t>;;;</a:t>
            </a:r>
          </a:p>
          <a:p>
            <a:pPr marL="342900" indent="-342900">
              <a:buFontTx/>
              <a:buChar char="-"/>
            </a:pPr>
            <a:endParaRPr lang="en-US" sz="2400" dirty="0">
              <a:solidFill>
                <a:srgbClr val="003300"/>
              </a:solidFill>
              <a:latin typeface="Bahnschrift SemiCondensed" panose="020B0502040204020203" pitchFamily="34" charset="0"/>
            </a:endParaRPr>
          </a:p>
          <a:p>
            <a:pPr algn="r"/>
            <a:r>
              <a:rPr lang="el-GR" sz="2400" b="1" dirty="0" smtClean="0">
                <a:solidFill>
                  <a:srgbClr val="003300"/>
                </a:solidFill>
                <a:latin typeface="Bahnschrift SemiCondensed" panose="020B0502040204020203" pitchFamily="34" charset="0"/>
              </a:rPr>
              <a:t>ΧΡΙΣΤΟΔΟΥΛΟΥ ΛΟΥΚΑΣ</a:t>
            </a:r>
          </a:p>
          <a:p>
            <a:pPr marL="285750" indent="-285750">
              <a:buFontTx/>
              <a:buChar char="-"/>
            </a:pPr>
            <a:endParaRPr lang="en-US" b="1" dirty="0"/>
          </a:p>
          <a:p>
            <a:pPr marL="285750" indent="-285750">
              <a:buFontTx/>
              <a:buChar char="-"/>
            </a:pPr>
            <a:endParaRPr lang="el-GR" b="1" dirty="0"/>
          </a:p>
        </p:txBody>
      </p:sp>
      <p:sp>
        <p:nvSpPr>
          <p:cNvPr id="4" name="TextBox 3"/>
          <p:cNvSpPr txBox="1"/>
          <p:nvPr/>
        </p:nvSpPr>
        <p:spPr>
          <a:xfrm>
            <a:off x="930164" y="193972"/>
            <a:ext cx="5265681" cy="523220"/>
          </a:xfrm>
          <a:prstGeom prst="rect">
            <a:avLst/>
          </a:prstGeom>
          <a:noFill/>
          <a:ln>
            <a:noFill/>
            <a:prstDash val="sysDot"/>
          </a:ln>
        </p:spPr>
        <p:txBody>
          <a:bodyPr wrap="square" rtlCol="0">
            <a:spAutoFit/>
          </a:bodyPr>
          <a:lstStyle/>
          <a:p>
            <a:pPr algn="ctr"/>
            <a:r>
              <a:rPr lang="el-GR" sz="2800" b="1" dirty="0" smtClean="0">
                <a:solidFill>
                  <a:schemeClr val="accent4">
                    <a:lumMod val="75000"/>
                  </a:schemeClr>
                </a:solidFill>
                <a:latin typeface="Constantia" panose="02030602050306030303" pitchFamily="18" charset="0"/>
              </a:rPr>
              <a:t>Η </a:t>
            </a:r>
            <a:r>
              <a:rPr lang="el-GR" sz="2800" b="1" dirty="0" smtClean="0">
                <a:solidFill>
                  <a:schemeClr val="bg2">
                    <a:lumMod val="25000"/>
                  </a:schemeClr>
                </a:solidFill>
                <a:latin typeface="Constantia" panose="02030602050306030303" pitchFamily="18" charset="0"/>
              </a:rPr>
              <a:t>ΩΡΑ</a:t>
            </a:r>
            <a:r>
              <a:rPr lang="el-GR" sz="2800" b="1" dirty="0" smtClean="0">
                <a:solidFill>
                  <a:schemeClr val="accent4">
                    <a:lumMod val="75000"/>
                  </a:schemeClr>
                </a:solidFill>
                <a:latin typeface="Constantia" panose="02030602050306030303" pitchFamily="18" charset="0"/>
              </a:rPr>
              <a:t> </a:t>
            </a:r>
            <a:r>
              <a:rPr lang="el-GR" sz="2800" b="1" dirty="0" smtClean="0">
                <a:solidFill>
                  <a:schemeClr val="bg1">
                    <a:lumMod val="65000"/>
                  </a:schemeClr>
                </a:solidFill>
                <a:latin typeface="Constantia" panose="02030602050306030303" pitchFamily="18" charset="0"/>
              </a:rPr>
              <a:t>ΤΟΥ</a:t>
            </a:r>
            <a:r>
              <a:rPr lang="el-GR" sz="2800" b="1" dirty="0" smtClean="0">
                <a:solidFill>
                  <a:schemeClr val="accent4">
                    <a:lumMod val="75000"/>
                  </a:schemeClr>
                </a:solidFill>
                <a:latin typeface="Constantia" panose="02030602050306030303" pitchFamily="18" charset="0"/>
              </a:rPr>
              <a:t> </a:t>
            </a:r>
            <a:r>
              <a:rPr lang="el-GR" sz="2800" b="1" dirty="0" smtClean="0">
                <a:solidFill>
                  <a:schemeClr val="accent5"/>
                </a:solidFill>
                <a:latin typeface="Constantia" panose="02030602050306030303" pitchFamily="18" charset="0"/>
              </a:rPr>
              <a:t>ΠΑΙΔΙΟΥ </a:t>
            </a:r>
            <a:r>
              <a:rPr lang="el-GR" sz="2800" b="1" dirty="0" smtClean="0">
                <a:solidFill>
                  <a:srgbClr val="FF0000"/>
                </a:solidFill>
                <a:latin typeface="Constantia" panose="02030602050306030303" pitchFamily="18" charset="0"/>
              </a:rPr>
              <a:t>!</a:t>
            </a:r>
            <a:endParaRPr lang="el-GR" sz="2800" b="1" dirty="0">
              <a:solidFill>
                <a:srgbClr val="FF0000"/>
              </a:solidFill>
              <a:latin typeface="Constantia" panose="02030602050306030303" pitchFamily="18" charset="0"/>
            </a:endParaRPr>
          </a:p>
        </p:txBody>
      </p:sp>
      <p:sp>
        <p:nvSpPr>
          <p:cNvPr id="3" name="Θέση αριθμού διαφάνειας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15</a:t>
            </a:fld>
            <a:endParaRPr lang="en"/>
          </a:p>
        </p:txBody>
      </p:sp>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174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66993"/>
            <a:ext cx="7567448" cy="219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4" y="953814"/>
            <a:ext cx="3594536" cy="197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3334" y="1386606"/>
            <a:ext cx="3527458" cy="1107996"/>
          </a:xfrm>
          <a:prstGeom prst="rect">
            <a:avLst/>
          </a:prstGeom>
          <a:noFill/>
        </p:spPr>
        <p:txBody>
          <a:bodyPr wrap="square" rtlCol="0">
            <a:spAutoFit/>
          </a:bodyPr>
          <a:lstStyle/>
          <a:p>
            <a:pPr algn="ctr"/>
            <a:r>
              <a:rPr lang="el-GR" sz="2200" dirty="0"/>
              <a:t>Προχωράει προχωράει </a:t>
            </a:r>
            <a:endParaRPr lang="en-US" sz="2200" dirty="0" smtClean="0"/>
          </a:p>
          <a:p>
            <a:pPr algn="ctr"/>
            <a:r>
              <a:rPr lang="el-GR" sz="2200" dirty="0" smtClean="0"/>
              <a:t>και </a:t>
            </a:r>
            <a:r>
              <a:rPr lang="el-GR" sz="2200" dirty="0"/>
              <a:t>πίσω δεν κοιτάει. </a:t>
            </a:r>
            <a:endParaRPr lang="en-US" sz="2200" dirty="0" smtClean="0"/>
          </a:p>
          <a:p>
            <a:pPr algn="ctr"/>
            <a:r>
              <a:rPr lang="el-GR" sz="2200" dirty="0" smtClean="0"/>
              <a:t>Τι </a:t>
            </a:r>
            <a:r>
              <a:rPr lang="el-GR" sz="2200" dirty="0"/>
              <a:t>είναι;</a:t>
            </a:r>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749" y="3161024"/>
            <a:ext cx="3955167" cy="186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65980" y="3369104"/>
            <a:ext cx="3342289" cy="1446550"/>
          </a:xfrm>
          <a:prstGeom prst="rect">
            <a:avLst/>
          </a:prstGeom>
          <a:noFill/>
        </p:spPr>
        <p:txBody>
          <a:bodyPr wrap="square" rtlCol="0">
            <a:spAutoFit/>
          </a:bodyPr>
          <a:lstStyle/>
          <a:p>
            <a:pPr algn="ctr"/>
            <a:r>
              <a:rPr lang="el-GR" sz="2200" dirty="0" smtClean="0"/>
              <a:t>Από πάνω σαν τηγάνι, από κάτω σαν βαμβάκι</a:t>
            </a:r>
            <a:r>
              <a:rPr lang="en-US" sz="2200" dirty="0" smtClean="0"/>
              <a:t> </a:t>
            </a:r>
            <a:r>
              <a:rPr lang="el-GR" sz="2200" dirty="0" smtClean="0"/>
              <a:t>κι από πίσω σαν ψαλίδι. </a:t>
            </a:r>
            <a:endParaRPr lang="en-US" sz="2200" dirty="0" smtClean="0"/>
          </a:p>
          <a:p>
            <a:pPr algn="ctr"/>
            <a:r>
              <a:rPr lang="el-GR" sz="2200" dirty="0" smtClean="0"/>
              <a:t>Τι είναι;</a:t>
            </a:r>
            <a:endParaRPr lang="el-GR" sz="2200" dirty="0"/>
          </a:p>
        </p:txBody>
      </p:sp>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92379"/>
            <a:ext cx="3182667" cy="204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0319" y="4389328"/>
            <a:ext cx="2822027" cy="1446550"/>
          </a:xfrm>
          <a:prstGeom prst="rect">
            <a:avLst/>
          </a:prstGeom>
          <a:noFill/>
        </p:spPr>
        <p:txBody>
          <a:bodyPr wrap="square" rtlCol="0">
            <a:spAutoFit/>
          </a:bodyPr>
          <a:lstStyle/>
          <a:p>
            <a:pPr algn="ctr"/>
            <a:r>
              <a:rPr lang="el-GR" sz="2200" dirty="0"/>
              <a:t>Άμα βλέπω δεν το βλέπω. Το βλέπω όταν δεν βλέπω. </a:t>
            </a:r>
            <a:endParaRPr lang="en-US" sz="2200" dirty="0" smtClean="0"/>
          </a:p>
          <a:p>
            <a:pPr algn="ctr"/>
            <a:r>
              <a:rPr lang="el-GR" sz="2200" dirty="0" smtClean="0"/>
              <a:t>Τι </a:t>
            </a:r>
            <a:r>
              <a:rPr lang="el-GR" sz="2200" dirty="0"/>
              <a:t>είναι;</a:t>
            </a:r>
          </a:p>
        </p:txBody>
      </p:sp>
      <p:pic>
        <p:nvPicPr>
          <p:cNvPr id="174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8184" y="5171373"/>
            <a:ext cx="3490085" cy="147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18184" y="5308599"/>
            <a:ext cx="3358055" cy="1200329"/>
          </a:xfrm>
          <a:prstGeom prst="rect">
            <a:avLst/>
          </a:prstGeom>
          <a:noFill/>
        </p:spPr>
        <p:txBody>
          <a:bodyPr wrap="square" rtlCol="0">
            <a:spAutoFit/>
          </a:bodyPr>
          <a:lstStyle/>
          <a:p>
            <a:pPr algn="ctr"/>
            <a:r>
              <a:rPr lang="el-GR" sz="2400" dirty="0"/>
              <a:t>Δίχως να μας κόψει διπλούς μας κάνει. </a:t>
            </a:r>
            <a:endParaRPr lang="en-US" sz="2400" dirty="0" smtClean="0"/>
          </a:p>
          <a:p>
            <a:pPr algn="ctr"/>
            <a:r>
              <a:rPr lang="el-GR" sz="2400" dirty="0" smtClean="0"/>
              <a:t>Τι </a:t>
            </a:r>
            <a:r>
              <a:rPr lang="el-GR" sz="2400" dirty="0"/>
              <a:t>είναι;</a:t>
            </a:r>
          </a:p>
        </p:txBody>
      </p:sp>
      <p:sp>
        <p:nvSpPr>
          <p:cNvPr id="7" name="Σύννεφο 6"/>
          <p:cNvSpPr/>
          <p:nvPr/>
        </p:nvSpPr>
        <p:spPr>
          <a:xfrm>
            <a:off x="4175882" y="0"/>
            <a:ext cx="2932387" cy="1907628"/>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4638928" y="636026"/>
            <a:ext cx="2337308" cy="461665"/>
          </a:xfrm>
          <a:prstGeom prst="rect">
            <a:avLst/>
          </a:prstGeom>
          <a:noFill/>
        </p:spPr>
        <p:txBody>
          <a:bodyPr wrap="square" rtlCol="0">
            <a:spAutoFit/>
          </a:bodyPr>
          <a:lstStyle/>
          <a:p>
            <a:r>
              <a:rPr lang="el-GR" sz="2400" b="1" dirty="0" smtClean="0">
                <a:solidFill>
                  <a:schemeClr val="accent2">
                    <a:lumMod val="50000"/>
                  </a:schemeClr>
                </a:solidFill>
              </a:rPr>
              <a:t>ΜΑΝΤΕΨΙΕΣ!</a:t>
            </a:r>
            <a:endParaRPr lang="el-GR" sz="2400" b="1" dirty="0">
              <a:solidFill>
                <a:schemeClr val="accent2">
                  <a:lumMod val="50000"/>
                </a:schemeClr>
              </a:solidFill>
            </a:endParaRPr>
          </a:p>
        </p:txBody>
      </p:sp>
      <p:sp>
        <p:nvSpPr>
          <p:cNvPr id="9" name="TextBox 8"/>
          <p:cNvSpPr txBox="1"/>
          <p:nvPr/>
        </p:nvSpPr>
        <p:spPr>
          <a:xfrm>
            <a:off x="180319" y="7292542"/>
            <a:ext cx="3065402" cy="307777"/>
          </a:xfrm>
          <a:prstGeom prst="rect">
            <a:avLst/>
          </a:prstGeom>
          <a:noFill/>
          <a:ln>
            <a:solidFill>
              <a:schemeClr val="tx1"/>
            </a:solidFill>
            <a:prstDash val="sysDot"/>
          </a:ln>
        </p:spPr>
        <p:txBody>
          <a:bodyPr wrap="square" rtlCol="0">
            <a:spAutoFit/>
          </a:bodyPr>
          <a:lstStyle/>
          <a:p>
            <a:r>
              <a:rPr lang="el-GR" dirty="0" smtClean="0"/>
              <a:t>Οι απαντήσεις στο επόμενο τεύχος!</a:t>
            </a:r>
            <a:endParaRPr lang="el-GR" dirty="0"/>
          </a:p>
        </p:txBody>
      </p:sp>
      <p:sp>
        <p:nvSpPr>
          <p:cNvPr id="10" name="TextBox 9"/>
          <p:cNvSpPr txBox="1"/>
          <p:nvPr/>
        </p:nvSpPr>
        <p:spPr>
          <a:xfrm>
            <a:off x="4021080" y="7141779"/>
            <a:ext cx="3087189" cy="369332"/>
          </a:xfrm>
          <a:prstGeom prst="rect">
            <a:avLst/>
          </a:prstGeom>
          <a:noFill/>
        </p:spPr>
        <p:txBody>
          <a:bodyPr wrap="square" rtlCol="0">
            <a:spAutoFit/>
          </a:bodyPr>
          <a:lstStyle/>
          <a:p>
            <a:r>
              <a:rPr lang="el-GR" sz="1800" b="1" dirty="0" smtClean="0"/>
              <a:t>ΜΠΑΚΤΑΛΙΑΣ ΠΑΥΛΟΣ</a:t>
            </a:r>
            <a:endParaRPr lang="el-GR" sz="1800" b="1" dirty="0"/>
          </a:p>
        </p:txBody>
      </p:sp>
      <p:sp>
        <p:nvSpPr>
          <p:cNvPr id="2" name="Θέση αριθμού διαφάνειας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146117189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8438" name="Picture 6"/>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1331721" y="2732998"/>
            <a:ext cx="5771110" cy="577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73581">
            <a:off x="5624594" y="1085472"/>
            <a:ext cx="1710066" cy="171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2413" y="283779"/>
            <a:ext cx="5297215" cy="769441"/>
          </a:xfrm>
          <a:prstGeom prst="rect">
            <a:avLst/>
          </a:prstGeom>
          <a:noFill/>
          <a:ln>
            <a:noFill/>
            <a:prstDash val="dash"/>
          </a:ln>
        </p:spPr>
        <p:txBody>
          <a:bodyPr wrap="square" rtlCol="0">
            <a:spAutoFit/>
          </a:bodyPr>
          <a:lstStyle/>
          <a:p>
            <a:pPr algn="ctr"/>
            <a:r>
              <a:rPr lang="el-GR" sz="2400" b="1" dirty="0" smtClean="0">
                <a:solidFill>
                  <a:schemeClr val="accent4">
                    <a:lumMod val="75000"/>
                  </a:schemeClr>
                </a:solidFill>
              </a:rPr>
              <a:t>Οι μικροί συντάκτες απαντούν…</a:t>
            </a:r>
          </a:p>
          <a:p>
            <a:pPr algn="ctr"/>
            <a:r>
              <a:rPr lang="el-GR" sz="2000" b="1" dirty="0" smtClean="0">
                <a:solidFill>
                  <a:schemeClr val="accent4">
                    <a:lumMod val="75000"/>
                  </a:schemeClr>
                </a:solidFill>
              </a:rPr>
              <a:t>(για την παγκόσμια ημέρα ηλικιωμένων)</a:t>
            </a:r>
            <a:endParaRPr lang="el-GR" sz="2000" b="1" dirty="0">
              <a:solidFill>
                <a:schemeClr val="accent4">
                  <a:lumMod val="75000"/>
                </a:schemeClr>
              </a:solidFill>
            </a:endParaRPr>
          </a:p>
        </p:txBody>
      </p:sp>
      <p:sp>
        <p:nvSpPr>
          <p:cNvPr id="3" name="TextBox 2"/>
          <p:cNvSpPr txBox="1"/>
          <p:nvPr/>
        </p:nvSpPr>
        <p:spPr>
          <a:xfrm>
            <a:off x="362607" y="1263515"/>
            <a:ext cx="6542690" cy="400110"/>
          </a:xfrm>
          <a:prstGeom prst="rect">
            <a:avLst/>
          </a:prstGeom>
          <a:noFill/>
          <a:ln>
            <a:solidFill>
              <a:schemeClr val="tx1"/>
            </a:solidFill>
            <a:prstDash val="lgDash"/>
          </a:ln>
        </p:spPr>
        <p:txBody>
          <a:bodyPr wrap="square" rtlCol="0">
            <a:spAutoFit/>
          </a:bodyPr>
          <a:lstStyle/>
          <a:p>
            <a:r>
              <a:rPr lang="el-GR" sz="2000" b="1" i="1" dirty="0" smtClean="0">
                <a:solidFill>
                  <a:srgbClr val="00B050"/>
                </a:solidFill>
              </a:rPr>
              <a:t>Τι αισθάνεσαι για τον παππού και τη γιαγιά σου;</a:t>
            </a:r>
            <a:endParaRPr lang="el-GR" sz="2000" b="1" i="1" dirty="0">
              <a:solidFill>
                <a:srgbClr val="00B050"/>
              </a:solidFill>
            </a:endParaRPr>
          </a:p>
        </p:txBody>
      </p:sp>
      <p:sp>
        <p:nvSpPr>
          <p:cNvPr id="4" name="TextBox 3"/>
          <p:cNvSpPr txBox="1"/>
          <p:nvPr/>
        </p:nvSpPr>
        <p:spPr>
          <a:xfrm>
            <a:off x="362606" y="1463570"/>
            <a:ext cx="7102179" cy="8309967"/>
          </a:xfrm>
          <a:prstGeom prst="rect">
            <a:avLst/>
          </a:prstGeom>
          <a:noFill/>
        </p:spPr>
        <p:txBody>
          <a:bodyPr wrap="square" rtlCol="0">
            <a:spAutoFit/>
          </a:bodyPr>
          <a:lstStyle/>
          <a:p>
            <a:pPr>
              <a:lnSpc>
                <a:spcPct val="150000"/>
              </a:lnSpc>
            </a:pPr>
            <a:endParaRPr lang="el-GR" sz="1800" b="1" dirty="0" smtClean="0">
              <a:solidFill>
                <a:srgbClr val="0070C0"/>
              </a:solidFill>
            </a:endParaRPr>
          </a:p>
          <a:p>
            <a:pPr>
              <a:lnSpc>
                <a:spcPct val="150000"/>
              </a:lnSpc>
            </a:pPr>
            <a:endParaRPr lang="el-GR" sz="1800" b="1" dirty="0" smtClean="0">
              <a:solidFill>
                <a:srgbClr val="0070C0"/>
              </a:solidFill>
            </a:endParaRPr>
          </a:p>
          <a:p>
            <a:pPr>
              <a:lnSpc>
                <a:spcPct val="150000"/>
              </a:lnSpc>
            </a:pPr>
            <a:r>
              <a:rPr lang="el-GR" sz="1800" b="1" dirty="0" smtClean="0">
                <a:solidFill>
                  <a:srgbClr val="0070C0"/>
                </a:solidFill>
              </a:rPr>
              <a:t>Εγώ αισθάνομαι ευτυχία. – </a:t>
            </a:r>
            <a:r>
              <a:rPr lang="el-GR" sz="1800" b="1" dirty="0" err="1" smtClean="0">
                <a:solidFill>
                  <a:srgbClr val="0070C0"/>
                </a:solidFill>
              </a:rPr>
              <a:t>Ματέο</a:t>
            </a:r>
            <a:endParaRPr lang="el-GR" sz="1800" b="1" dirty="0" smtClean="0">
              <a:solidFill>
                <a:srgbClr val="0070C0"/>
              </a:solidFill>
            </a:endParaRPr>
          </a:p>
          <a:p>
            <a:pPr>
              <a:lnSpc>
                <a:spcPct val="150000"/>
              </a:lnSpc>
            </a:pPr>
            <a:endParaRPr lang="el-GR" sz="1800" b="1" dirty="0" smtClean="0">
              <a:solidFill>
                <a:srgbClr val="0070C0"/>
              </a:solidFill>
            </a:endParaRPr>
          </a:p>
          <a:p>
            <a:pPr>
              <a:lnSpc>
                <a:spcPct val="150000"/>
              </a:lnSpc>
            </a:pPr>
            <a:r>
              <a:rPr lang="el-GR" sz="1800" b="1" dirty="0" smtClean="0">
                <a:solidFill>
                  <a:srgbClr val="FF9900"/>
                </a:solidFill>
              </a:rPr>
              <a:t>Με τη γιαγιά νιώθω χαρούμενη και αγάπη. – </a:t>
            </a:r>
            <a:r>
              <a:rPr lang="el-GR" sz="1800" b="1" dirty="0" err="1" smtClean="0">
                <a:solidFill>
                  <a:srgbClr val="FF9900"/>
                </a:solidFill>
              </a:rPr>
              <a:t>Αμάντα</a:t>
            </a:r>
            <a:endParaRPr lang="el-GR" sz="1800" b="1" dirty="0" smtClean="0">
              <a:solidFill>
                <a:srgbClr val="FF9900"/>
              </a:solidFill>
            </a:endParaRPr>
          </a:p>
          <a:p>
            <a:pPr>
              <a:lnSpc>
                <a:spcPct val="150000"/>
              </a:lnSpc>
            </a:pPr>
            <a:endParaRPr lang="el-GR" sz="1800" b="1" dirty="0" smtClean="0">
              <a:solidFill>
                <a:srgbClr val="FF9900"/>
              </a:solidFill>
            </a:endParaRPr>
          </a:p>
          <a:p>
            <a:pPr>
              <a:lnSpc>
                <a:spcPct val="150000"/>
              </a:lnSpc>
            </a:pPr>
            <a:r>
              <a:rPr lang="el-GR" sz="1800" b="1" dirty="0" smtClean="0">
                <a:solidFill>
                  <a:srgbClr val="666699"/>
                </a:solidFill>
              </a:rPr>
              <a:t>Αισθάνομαι ευτυχία για όλους. – </a:t>
            </a:r>
            <a:r>
              <a:rPr lang="el-GR" sz="1800" b="1" dirty="0" err="1" smtClean="0">
                <a:solidFill>
                  <a:srgbClr val="666699"/>
                </a:solidFill>
              </a:rPr>
              <a:t>Μίλη</a:t>
            </a:r>
            <a:endParaRPr lang="el-GR" sz="1800" b="1" dirty="0" smtClean="0">
              <a:solidFill>
                <a:srgbClr val="666699"/>
              </a:solidFill>
            </a:endParaRPr>
          </a:p>
          <a:p>
            <a:pPr>
              <a:lnSpc>
                <a:spcPct val="150000"/>
              </a:lnSpc>
            </a:pPr>
            <a:endParaRPr lang="el-GR" sz="1800" b="1" dirty="0" smtClean="0">
              <a:solidFill>
                <a:srgbClr val="666699"/>
              </a:solidFill>
            </a:endParaRPr>
          </a:p>
          <a:p>
            <a:pPr>
              <a:lnSpc>
                <a:spcPct val="150000"/>
              </a:lnSpc>
            </a:pPr>
            <a:r>
              <a:rPr lang="el-GR" sz="1800" b="1" dirty="0" smtClean="0">
                <a:solidFill>
                  <a:srgbClr val="996600"/>
                </a:solidFill>
              </a:rPr>
              <a:t>Για τον παππού και τη γιαγιά αισθάνομαι αγάπη – Σταύρος</a:t>
            </a:r>
          </a:p>
          <a:p>
            <a:pPr>
              <a:lnSpc>
                <a:spcPct val="150000"/>
              </a:lnSpc>
            </a:pPr>
            <a:endParaRPr lang="el-GR" sz="1800" b="1" dirty="0" smtClean="0">
              <a:solidFill>
                <a:srgbClr val="996600"/>
              </a:solidFill>
            </a:endParaRPr>
          </a:p>
          <a:p>
            <a:pPr>
              <a:lnSpc>
                <a:spcPct val="150000"/>
              </a:lnSpc>
            </a:pPr>
            <a:r>
              <a:rPr lang="el-GR" sz="1800" b="1" dirty="0" smtClean="0">
                <a:solidFill>
                  <a:schemeClr val="bg1">
                    <a:lumMod val="50000"/>
                  </a:schemeClr>
                </a:solidFill>
              </a:rPr>
              <a:t>Γιαγιά και παππού σας αγαπάω πολύ!!!</a:t>
            </a:r>
            <a:r>
              <a:rPr lang="el-GR" sz="1800" b="1" dirty="0">
                <a:solidFill>
                  <a:schemeClr val="bg1">
                    <a:lumMod val="50000"/>
                  </a:schemeClr>
                </a:solidFill>
              </a:rPr>
              <a:t> </a:t>
            </a:r>
            <a:r>
              <a:rPr lang="el-GR" sz="1800" b="1" dirty="0" smtClean="0">
                <a:solidFill>
                  <a:schemeClr val="bg1">
                    <a:lumMod val="50000"/>
                  </a:schemeClr>
                </a:solidFill>
              </a:rPr>
              <a:t>Αγαπάω και εσένα γιαγιά που είσαι στην </a:t>
            </a:r>
            <a:r>
              <a:rPr lang="el-GR" sz="1800" b="1" dirty="0" err="1" smtClean="0">
                <a:solidFill>
                  <a:schemeClr val="bg1">
                    <a:lumMod val="50000"/>
                  </a:schemeClr>
                </a:solidFill>
              </a:rPr>
              <a:t>Ξυλοκέριζα</a:t>
            </a:r>
            <a:r>
              <a:rPr lang="el-GR" sz="1800" b="1" dirty="0" smtClean="0">
                <a:solidFill>
                  <a:schemeClr val="bg1">
                    <a:lumMod val="50000"/>
                  </a:schemeClr>
                </a:solidFill>
              </a:rPr>
              <a:t>!!! – Παύλος</a:t>
            </a:r>
          </a:p>
          <a:p>
            <a:pPr>
              <a:lnSpc>
                <a:spcPct val="150000"/>
              </a:lnSpc>
            </a:pPr>
            <a:endParaRPr lang="el-GR" sz="1800" b="1" dirty="0" smtClean="0">
              <a:solidFill>
                <a:schemeClr val="bg1">
                  <a:lumMod val="50000"/>
                </a:schemeClr>
              </a:solidFill>
            </a:endParaRPr>
          </a:p>
          <a:p>
            <a:pPr>
              <a:lnSpc>
                <a:spcPct val="150000"/>
              </a:lnSpc>
            </a:pPr>
            <a:r>
              <a:rPr lang="el-GR" sz="1800" b="1" dirty="0" smtClean="0">
                <a:solidFill>
                  <a:srgbClr val="A50021"/>
                </a:solidFill>
              </a:rPr>
              <a:t>Αγάπη. Γιαγιά και παππού σ’ αγαπώ. – Σπύρος</a:t>
            </a:r>
          </a:p>
          <a:p>
            <a:pPr>
              <a:lnSpc>
                <a:spcPct val="150000"/>
              </a:lnSpc>
            </a:pPr>
            <a:endParaRPr lang="el-GR" sz="1800" b="1" dirty="0" smtClean="0">
              <a:solidFill>
                <a:srgbClr val="A50021"/>
              </a:solidFill>
            </a:endParaRPr>
          </a:p>
          <a:p>
            <a:pPr>
              <a:lnSpc>
                <a:spcPct val="150000"/>
              </a:lnSpc>
            </a:pPr>
            <a:r>
              <a:rPr lang="el-GR" sz="1800" b="1" dirty="0" smtClean="0">
                <a:solidFill>
                  <a:srgbClr val="008000"/>
                </a:solidFill>
              </a:rPr>
              <a:t>Αγαπώ τον παππού και τη γιαγιά. – Λουκάς</a:t>
            </a:r>
          </a:p>
          <a:p>
            <a:pPr>
              <a:lnSpc>
                <a:spcPct val="150000"/>
              </a:lnSpc>
            </a:pPr>
            <a:endParaRPr lang="el-GR" sz="1800" b="1" dirty="0" smtClean="0">
              <a:solidFill>
                <a:srgbClr val="008000"/>
              </a:solidFill>
            </a:endParaRPr>
          </a:p>
          <a:p>
            <a:pPr>
              <a:lnSpc>
                <a:spcPct val="150000"/>
              </a:lnSpc>
            </a:pPr>
            <a:r>
              <a:rPr lang="el-GR" sz="1800" b="1" dirty="0" smtClean="0">
                <a:solidFill>
                  <a:srgbClr val="008080"/>
                </a:solidFill>
              </a:rPr>
              <a:t>Με τη γιαγιά μου νιώθω χαρά και όχι φόβο. – Ιωάννα</a:t>
            </a:r>
          </a:p>
          <a:p>
            <a:pPr>
              <a:lnSpc>
                <a:spcPct val="150000"/>
              </a:lnSpc>
            </a:pPr>
            <a:endParaRPr lang="el-GR" sz="1800" b="1" dirty="0" smtClean="0">
              <a:solidFill>
                <a:srgbClr val="008080"/>
              </a:solidFill>
            </a:endParaRPr>
          </a:p>
          <a:p>
            <a:pPr>
              <a:lnSpc>
                <a:spcPct val="150000"/>
              </a:lnSpc>
            </a:pPr>
            <a:endParaRPr lang="el-GR" dirty="0" smtClean="0"/>
          </a:p>
        </p:txBody>
      </p:sp>
      <p:sp>
        <p:nvSpPr>
          <p:cNvPr id="5" name="Θέση αριθμού διαφάνειας 4"/>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17</a:t>
            </a:fld>
            <a:endParaRPr lang="en"/>
          </a:p>
        </p:txBody>
      </p:sp>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66" y="632249"/>
            <a:ext cx="7363882" cy="826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90573" y="723175"/>
            <a:ext cx="7234985" cy="9233297"/>
          </a:xfrm>
          <a:prstGeom prst="rect">
            <a:avLst/>
          </a:prstGeom>
        </p:spPr>
        <p:txBody>
          <a:bodyPr wrap="square">
            <a:spAutoFit/>
          </a:bodyPr>
          <a:lstStyle/>
          <a:p>
            <a:pPr lvl="0">
              <a:lnSpc>
                <a:spcPct val="150000"/>
              </a:lnSpc>
            </a:pPr>
            <a:r>
              <a:rPr lang="el-GR" sz="1800" b="1" dirty="0"/>
              <a:t>Την αγαπώ πολύ. Μου διαβάζει παραμύθια, με συμβουλεύει, με αγαπάει. Παίζουμε επιτραπέζια. – </a:t>
            </a:r>
            <a:r>
              <a:rPr lang="el-GR" sz="1800" b="1" dirty="0" smtClean="0"/>
              <a:t>Βαγγέλης</a:t>
            </a:r>
          </a:p>
          <a:p>
            <a:pPr lvl="0">
              <a:lnSpc>
                <a:spcPct val="150000"/>
              </a:lnSpc>
            </a:pPr>
            <a:endParaRPr lang="el-GR" sz="1800" b="1" dirty="0"/>
          </a:p>
          <a:p>
            <a:pPr lvl="0">
              <a:lnSpc>
                <a:spcPct val="150000"/>
              </a:lnSpc>
            </a:pPr>
            <a:r>
              <a:rPr lang="el-GR" sz="1800" b="1" dirty="0">
                <a:solidFill>
                  <a:srgbClr val="3399FF"/>
                </a:solidFill>
              </a:rPr>
              <a:t>Αισθάνομαι για τον παππού και τη γιαγιά χαρά που γιορτάζουν επειδή πάντα με βοηθάνε. – </a:t>
            </a:r>
            <a:r>
              <a:rPr lang="el-GR" sz="1800" b="1" dirty="0" smtClean="0">
                <a:solidFill>
                  <a:srgbClr val="3399FF"/>
                </a:solidFill>
              </a:rPr>
              <a:t>Ευάγγελος</a:t>
            </a:r>
          </a:p>
          <a:p>
            <a:pPr lvl="0">
              <a:lnSpc>
                <a:spcPct val="150000"/>
              </a:lnSpc>
            </a:pPr>
            <a:endParaRPr lang="el-GR" sz="1800" b="1" dirty="0">
              <a:solidFill>
                <a:srgbClr val="3399FF"/>
              </a:solidFill>
            </a:endParaRPr>
          </a:p>
          <a:p>
            <a:pPr lvl="0">
              <a:lnSpc>
                <a:spcPct val="150000"/>
              </a:lnSpc>
            </a:pPr>
            <a:r>
              <a:rPr lang="el-GR" sz="1800" b="1" dirty="0">
                <a:solidFill>
                  <a:srgbClr val="663300"/>
                </a:solidFill>
              </a:rPr>
              <a:t>Παππού γιαγιά σας αγαπάω πολύ. – </a:t>
            </a:r>
            <a:r>
              <a:rPr lang="el-GR" sz="1800" b="1" dirty="0" err="1" smtClean="0">
                <a:solidFill>
                  <a:srgbClr val="663300"/>
                </a:solidFill>
              </a:rPr>
              <a:t>Στιλιάν</a:t>
            </a:r>
            <a:endParaRPr lang="el-GR" sz="1800" b="1" dirty="0" smtClean="0">
              <a:solidFill>
                <a:srgbClr val="663300"/>
              </a:solidFill>
            </a:endParaRPr>
          </a:p>
          <a:p>
            <a:pPr lvl="0">
              <a:lnSpc>
                <a:spcPct val="150000"/>
              </a:lnSpc>
            </a:pPr>
            <a:endParaRPr lang="el-GR" sz="1800" b="1" dirty="0">
              <a:solidFill>
                <a:srgbClr val="663300"/>
              </a:solidFill>
            </a:endParaRPr>
          </a:p>
          <a:p>
            <a:pPr lvl="0">
              <a:lnSpc>
                <a:spcPct val="150000"/>
              </a:lnSpc>
            </a:pPr>
            <a:r>
              <a:rPr lang="el-GR" sz="1800" b="1" dirty="0">
                <a:solidFill>
                  <a:srgbClr val="990033"/>
                </a:solidFill>
              </a:rPr>
              <a:t>Όταν είναι εδώ αισθάνομαι αγάπη. Και ότι μικρό ή μεγάλο παίρνω θα τους δώσω έστω και ένα κομματάκι. Το πρώτο πρόσωπο αυτοί. – Μαρία </a:t>
            </a:r>
            <a:r>
              <a:rPr lang="el-GR" sz="1800" b="1" dirty="0" smtClean="0">
                <a:solidFill>
                  <a:srgbClr val="990033"/>
                </a:solidFill>
              </a:rPr>
              <a:t>Ειρήνη</a:t>
            </a:r>
          </a:p>
          <a:p>
            <a:pPr lvl="0">
              <a:lnSpc>
                <a:spcPct val="150000"/>
              </a:lnSpc>
            </a:pPr>
            <a:endParaRPr lang="el-GR" sz="1800" b="1" dirty="0">
              <a:solidFill>
                <a:srgbClr val="990033"/>
              </a:solidFill>
            </a:endParaRPr>
          </a:p>
          <a:p>
            <a:pPr lvl="0">
              <a:lnSpc>
                <a:spcPct val="150000"/>
              </a:lnSpc>
            </a:pPr>
            <a:r>
              <a:rPr lang="el-GR" sz="1800" b="1" dirty="0">
                <a:solidFill>
                  <a:srgbClr val="333300"/>
                </a:solidFill>
              </a:rPr>
              <a:t>Γιαγιά και παππού σας εύχομαι καλή γιορτή με αγάπη. – </a:t>
            </a:r>
            <a:r>
              <a:rPr lang="el-GR" sz="1800" b="1" dirty="0" smtClean="0">
                <a:solidFill>
                  <a:srgbClr val="333300"/>
                </a:solidFill>
              </a:rPr>
              <a:t>Κωνσταντίνος</a:t>
            </a:r>
          </a:p>
          <a:p>
            <a:pPr lvl="0">
              <a:lnSpc>
                <a:spcPct val="150000"/>
              </a:lnSpc>
            </a:pPr>
            <a:endParaRPr lang="el-GR" sz="1800" b="1" dirty="0">
              <a:solidFill>
                <a:srgbClr val="333300"/>
              </a:solidFill>
            </a:endParaRPr>
          </a:p>
          <a:p>
            <a:pPr lvl="0">
              <a:lnSpc>
                <a:spcPct val="150000"/>
              </a:lnSpc>
            </a:pPr>
            <a:r>
              <a:rPr lang="el-GR" sz="1800" b="1" dirty="0">
                <a:solidFill>
                  <a:prstClr val="black">
                    <a:lumMod val="75000"/>
                    <a:lumOff val="25000"/>
                  </a:prstClr>
                </a:solidFill>
              </a:rPr>
              <a:t>Αγαπώ τον παππού μου πολύ και παίζουμε πολλή μπάλα και κάνουμε πολλά μπάνια. Τον αγαπώ πολύ. – </a:t>
            </a:r>
            <a:r>
              <a:rPr lang="el-GR" sz="1800" b="1" dirty="0" smtClean="0">
                <a:solidFill>
                  <a:prstClr val="black">
                    <a:lumMod val="75000"/>
                    <a:lumOff val="25000"/>
                  </a:prstClr>
                </a:solidFill>
              </a:rPr>
              <a:t>Μάριος</a:t>
            </a:r>
          </a:p>
          <a:p>
            <a:pPr lvl="0">
              <a:lnSpc>
                <a:spcPct val="150000"/>
              </a:lnSpc>
            </a:pPr>
            <a:endParaRPr lang="el-GR" sz="1800" b="1" dirty="0">
              <a:solidFill>
                <a:prstClr val="black">
                  <a:lumMod val="75000"/>
                  <a:lumOff val="25000"/>
                </a:prstClr>
              </a:solidFill>
            </a:endParaRPr>
          </a:p>
          <a:p>
            <a:pPr lvl="0">
              <a:lnSpc>
                <a:spcPct val="150000"/>
              </a:lnSpc>
            </a:pPr>
            <a:r>
              <a:rPr lang="el-GR" sz="1800" b="1" dirty="0">
                <a:solidFill>
                  <a:srgbClr val="E0773C">
                    <a:lumMod val="50000"/>
                  </a:srgbClr>
                </a:solidFill>
              </a:rPr>
              <a:t>Η γιαγιά η Βούλα είναι η καλύτερη γιαγιά του κόσμου. – </a:t>
            </a:r>
            <a:r>
              <a:rPr lang="el-GR" sz="1800" b="1" dirty="0" err="1" smtClean="0">
                <a:solidFill>
                  <a:srgbClr val="E0773C">
                    <a:lumMod val="50000"/>
                  </a:srgbClr>
                </a:solidFill>
              </a:rPr>
              <a:t>Παρή</a:t>
            </a:r>
            <a:endParaRPr lang="el-GR" sz="1800" b="1" dirty="0" smtClean="0">
              <a:solidFill>
                <a:srgbClr val="E0773C">
                  <a:lumMod val="50000"/>
                </a:srgbClr>
              </a:solidFill>
            </a:endParaRPr>
          </a:p>
          <a:p>
            <a:pPr lvl="0">
              <a:lnSpc>
                <a:spcPct val="150000"/>
              </a:lnSpc>
            </a:pPr>
            <a:endParaRPr lang="el-GR" sz="1800" b="1" dirty="0">
              <a:solidFill>
                <a:srgbClr val="E0773C">
                  <a:lumMod val="50000"/>
                </a:srgbClr>
              </a:solidFill>
            </a:endParaRPr>
          </a:p>
          <a:p>
            <a:pPr lvl="0">
              <a:lnSpc>
                <a:spcPct val="150000"/>
              </a:lnSpc>
            </a:pPr>
            <a:r>
              <a:rPr lang="el-GR" sz="1800" b="1" dirty="0">
                <a:solidFill>
                  <a:srgbClr val="000066"/>
                </a:solidFill>
              </a:rPr>
              <a:t>Για τον παππού και τη γιαγιά αισθάνομαι ότι τους λείπω πάρα μα πάρα πολύ. - Ευγενία</a:t>
            </a:r>
          </a:p>
        </p:txBody>
      </p:sp>
      <p:sp>
        <p:nvSpPr>
          <p:cNvPr id="2" name="Θέση αριθμού διαφάνειας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741701882"/>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4" y="1308538"/>
            <a:ext cx="6952593" cy="830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9903" y="375413"/>
            <a:ext cx="6984125" cy="830997"/>
          </a:xfrm>
          <a:prstGeom prst="rect">
            <a:avLst/>
          </a:prstGeom>
          <a:noFill/>
        </p:spPr>
        <p:txBody>
          <a:bodyPr wrap="square" rtlCol="0">
            <a:spAutoFit/>
          </a:bodyPr>
          <a:lstStyle/>
          <a:p>
            <a:pPr algn="ctr"/>
            <a:r>
              <a:rPr lang="el-GR" sz="2400" b="1" dirty="0" smtClean="0">
                <a:solidFill>
                  <a:srgbClr val="008000"/>
                </a:solidFill>
              </a:rPr>
              <a:t>Η κατασκευή του μήνα</a:t>
            </a:r>
          </a:p>
          <a:p>
            <a:pPr algn="ctr"/>
            <a:r>
              <a:rPr lang="el-GR" sz="2400" b="1" dirty="0" smtClean="0">
                <a:solidFill>
                  <a:srgbClr val="008000"/>
                </a:solidFill>
              </a:rPr>
              <a:t>(για την Παγκόσμια Ημέρα Αποταμίευσης</a:t>
            </a:r>
            <a:r>
              <a:rPr lang="el-GR" sz="1600" b="1" dirty="0" smtClean="0"/>
              <a:t>)</a:t>
            </a:r>
            <a:endParaRPr lang="el-GR" sz="1600" b="1" dirty="0"/>
          </a:p>
        </p:txBody>
      </p:sp>
      <p:sp>
        <p:nvSpPr>
          <p:cNvPr id="3" name="Θέση αριθμού διαφάνειας 2"/>
          <p:cNvSpPr>
            <a:spLocks noGrp="1"/>
          </p:cNvSpPr>
          <p:nvPr>
            <p:ph type="sldNum" sz="quarter" idx="11"/>
          </p:nvPr>
        </p:nvSpPr>
        <p:spPr/>
        <p:txBody>
          <a:bodyPr/>
          <a:lstStyle/>
          <a:p>
            <a:fld id="{F726AA84-171F-4659-BD89-7BF097DB7522}" type="slidenum">
              <a:rPr lang="el-GR" smtClean="0"/>
              <a:t>19</a:t>
            </a:fld>
            <a:endParaRPr lang="el-GR"/>
          </a:p>
        </p:txBody>
      </p:sp>
      <p:sp>
        <p:nvSpPr>
          <p:cNvPr id="4" name="Θέση υποσέλιδου 3"/>
          <p:cNvSpPr>
            <a:spLocks noGrp="1"/>
          </p:cNvSpPr>
          <p:nvPr>
            <p:ph type="ftr" sz="quarter" idx="12"/>
          </p:nvPr>
        </p:nvSpPr>
        <p:spPr/>
        <p:txBody>
          <a:bodyPr/>
          <a:lstStyle/>
          <a:p>
            <a:endParaRPr lang="el-GR"/>
          </a:p>
        </p:txBody>
      </p:sp>
    </p:spTree>
    <p:extLst>
      <p:ext uri="{BB962C8B-B14F-4D97-AF65-F5344CB8AC3E}">
        <p14:creationId xmlns:p14="http://schemas.microsoft.com/office/powerpoint/2010/main" val="46791925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0" y="0"/>
            <a:ext cx="7639050" cy="1005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71700" y="552449"/>
            <a:ext cx="2914650" cy="523220"/>
          </a:xfrm>
          <a:prstGeom prst="rect">
            <a:avLst/>
          </a:prstGeom>
          <a:noFill/>
        </p:spPr>
        <p:txBody>
          <a:bodyPr wrap="square" rtlCol="0">
            <a:spAutoFit/>
          </a:bodyPr>
          <a:lstStyle/>
          <a:p>
            <a:pPr algn="ctr"/>
            <a:r>
              <a:rPr lang="el-GR" sz="2800" b="1" u="sng" dirty="0" smtClean="0">
                <a:solidFill>
                  <a:schemeClr val="tx2">
                    <a:lumMod val="50000"/>
                  </a:schemeClr>
                </a:solidFill>
              </a:rPr>
              <a:t>ΠΕΡΙΕΧΟΜΕΝΑ</a:t>
            </a:r>
            <a:endParaRPr lang="el-GR" sz="2800" b="1" u="sng" dirty="0">
              <a:solidFill>
                <a:schemeClr val="tx2">
                  <a:lumMod val="50000"/>
                </a:schemeClr>
              </a:solidFill>
            </a:endParaRPr>
          </a:p>
        </p:txBody>
      </p:sp>
      <p:sp>
        <p:nvSpPr>
          <p:cNvPr id="4" name="TextBox 3"/>
          <p:cNvSpPr txBox="1"/>
          <p:nvPr/>
        </p:nvSpPr>
        <p:spPr>
          <a:xfrm>
            <a:off x="854294" y="1930606"/>
            <a:ext cx="6194206" cy="7294305"/>
          </a:xfrm>
          <a:prstGeom prst="rect">
            <a:avLst/>
          </a:prstGeom>
          <a:noFill/>
        </p:spPr>
        <p:txBody>
          <a:bodyPr wrap="square" rtlCol="0">
            <a:spAutoFit/>
          </a:bodyPr>
          <a:lstStyle/>
          <a:p>
            <a:pPr>
              <a:lnSpc>
                <a:spcPct val="150000"/>
              </a:lnSpc>
            </a:pPr>
            <a:r>
              <a:rPr lang="el-GR" sz="2400" b="1" dirty="0" smtClean="0"/>
              <a:t>Οκτώβριος…………………………...3</a:t>
            </a:r>
          </a:p>
          <a:p>
            <a:pPr>
              <a:lnSpc>
                <a:spcPct val="150000"/>
              </a:lnSpc>
            </a:pPr>
            <a:r>
              <a:rPr lang="el-GR" sz="2400" b="1" dirty="0" smtClean="0"/>
              <a:t>Ζωγραφιές …………………………..4</a:t>
            </a:r>
          </a:p>
          <a:p>
            <a:pPr>
              <a:lnSpc>
                <a:spcPct val="150000"/>
              </a:lnSpc>
            </a:pPr>
            <a:r>
              <a:rPr lang="el-GR" sz="2400" b="1" dirty="0" smtClean="0"/>
              <a:t>Εορτολόγιο…………………….…….5</a:t>
            </a:r>
          </a:p>
          <a:p>
            <a:pPr>
              <a:lnSpc>
                <a:spcPct val="150000"/>
              </a:lnSpc>
            </a:pPr>
            <a:r>
              <a:rPr lang="el-GR" sz="2400" b="1" dirty="0" smtClean="0"/>
              <a:t>Παγκόσμιες ημέρες………………...6</a:t>
            </a:r>
          </a:p>
          <a:p>
            <a:pPr>
              <a:lnSpc>
                <a:spcPct val="150000"/>
              </a:lnSpc>
            </a:pPr>
            <a:r>
              <a:rPr lang="el-GR" sz="2400" b="1" dirty="0" smtClean="0"/>
              <a:t>Παροιμίες……………………….……7</a:t>
            </a:r>
          </a:p>
          <a:p>
            <a:pPr>
              <a:lnSpc>
                <a:spcPct val="150000"/>
              </a:lnSpc>
            </a:pPr>
            <a:r>
              <a:rPr lang="el-GR" sz="2400" b="1" dirty="0" smtClean="0"/>
              <a:t>28</a:t>
            </a:r>
            <a:r>
              <a:rPr lang="el-GR" sz="2400" b="1" baseline="30000" dirty="0" smtClean="0"/>
              <a:t>η</a:t>
            </a:r>
            <a:r>
              <a:rPr lang="el-GR" sz="2400" b="1" dirty="0" smtClean="0"/>
              <a:t> Οκτωβρίου…………………........8</a:t>
            </a:r>
          </a:p>
          <a:p>
            <a:pPr>
              <a:lnSpc>
                <a:spcPct val="150000"/>
              </a:lnSpc>
            </a:pPr>
            <a:r>
              <a:rPr lang="el-GR" sz="2400" b="1" dirty="0" smtClean="0"/>
              <a:t>Άγιος Δημήτριος…………………….9-10</a:t>
            </a:r>
          </a:p>
          <a:p>
            <a:pPr>
              <a:lnSpc>
                <a:spcPct val="150000"/>
              </a:lnSpc>
            </a:pPr>
            <a:r>
              <a:rPr lang="el-GR" sz="2400" b="1" dirty="0" smtClean="0"/>
              <a:t>Ειρήνη Παπά………………………...11</a:t>
            </a:r>
          </a:p>
          <a:p>
            <a:pPr>
              <a:lnSpc>
                <a:spcPct val="150000"/>
              </a:lnSpc>
            </a:pPr>
            <a:r>
              <a:rPr lang="el-GR" sz="2400" b="1" dirty="0" smtClean="0"/>
              <a:t>Ταινίες………………………………...12</a:t>
            </a:r>
          </a:p>
          <a:p>
            <a:pPr>
              <a:lnSpc>
                <a:spcPct val="150000"/>
              </a:lnSpc>
            </a:pPr>
            <a:r>
              <a:rPr lang="el-GR" sz="2400" b="1" dirty="0" smtClean="0"/>
              <a:t>Συνταγές……………………………..13-14</a:t>
            </a:r>
          </a:p>
          <a:p>
            <a:pPr>
              <a:lnSpc>
                <a:spcPct val="150000"/>
              </a:lnSpc>
            </a:pPr>
            <a:r>
              <a:rPr lang="el-GR" sz="2400" b="1" dirty="0" smtClean="0"/>
              <a:t>Η ώρα του παιδιού…………….......15-16</a:t>
            </a:r>
          </a:p>
          <a:p>
            <a:pPr>
              <a:lnSpc>
                <a:spcPct val="150000"/>
              </a:lnSpc>
            </a:pPr>
            <a:r>
              <a:rPr lang="el-GR" sz="2400" b="1" dirty="0" smtClean="0"/>
              <a:t>Οι μικροί συντάκτες απαντούν….17-18</a:t>
            </a:r>
          </a:p>
          <a:p>
            <a:pPr>
              <a:lnSpc>
                <a:spcPct val="150000"/>
              </a:lnSpc>
            </a:pPr>
            <a:r>
              <a:rPr lang="el-GR" sz="2400" b="1" dirty="0" smtClean="0"/>
              <a:t>Η κατασκευή του μήνα…………....19</a:t>
            </a:r>
            <a:endParaRPr lang="el-GR" sz="2400" b="1" dirty="0"/>
          </a:p>
        </p:txBody>
      </p:sp>
      <p:sp>
        <p:nvSpPr>
          <p:cNvPr id="3" name="Θέση αριθμού διαφάνειας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76547196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504385" cy="1005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5570" y="2270234"/>
            <a:ext cx="5833241" cy="6740307"/>
          </a:xfrm>
          <a:prstGeom prst="rect">
            <a:avLst/>
          </a:prstGeom>
          <a:noFill/>
        </p:spPr>
        <p:txBody>
          <a:bodyPr wrap="square" rtlCol="0">
            <a:spAutoFit/>
          </a:bodyPr>
          <a:lstStyle/>
          <a:p>
            <a:pPr algn="ctr"/>
            <a:r>
              <a:rPr lang="el-GR" sz="7200" b="1" dirty="0" smtClean="0">
                <a:solidFill>
                  <a:srgbClr val="990033"/>
                </a:solidFill>
                <a:latin typeface="Monotype Corsiva" panose="03010101010201010101" pitchFamily="66" charset="0"/>
              </a:rPr>
              <a:t>Ραντεβού </a:t>
            </a:r>
          </a:p>
          <a:p>
            <a:pPr algn="ctr"/>
            <a:r>
              <a:rPr lang="el-GR" sz="7200" b="1" dirty="0" smtClean="0">
                <a:solidFill>
                  <a:srgbClr val="990033"/>
                </a:solidFill>
                <a:latin typeface="Monotype Corsiva" panose="03010101010201010101" pitchFamily="66" charset="0"/>
              </a:rPr>
              <a:t>τον επόμενο μήνα </a:t>
            </a:r>
          </a:p>
          <a:p>
            <a:pPr algn="ctr"/>
            <a:r>
              <a:rPr lang="el-GR" sz="7200" b="1" dirty="0" smtClean="0">
                <a:solidFill>
                  <a:srgbClr val="990033"/>
                </a:solidFill>
                <a:latin typeface="Monotype Corsiva" panose="03010101010201010101" pitchFamily="66" charset="0"/>
              </a:rPr>
              <a:t>με νέες στήλες </a:t>
            </a:r>
          </a:p>
          <a:p>
            <a:pPr algn="ctr"/>
            <a:r>
              <a:rPr lang="el-GR" sz="7200" b="1" dirty="0" smtClean="0">
                <a:solidFill>
                  <a:srgbClr val="990033"/>
                </a:solidFill>
                <a:latin typeface="Monotype Corsiva" panose="03010101010201010101" pitchFamily="66" charset="0"/>
              </a:rPr>
              <a:t>και αφιερώματα</a:t>
            </a:r>
            <a:r>
              <a:rPr lang="el-GR" sz="7200" dirty="0" smtClean="0">
                <a:solidFill>
                  <a:srgbClr val="990033"/>
                </a:solidFill>
                <a:latin typeface="Monotype Corsiva" panose="03010101010201010101" pitchFamily="66" charset="0"/>
              </a:rPr>
              <a:t>! </a:t>
            </a:r>
            <a:endParaRPr lang="el-GR" sz="7200" dirty="0">
              <a:solidFill>
                <a:srgbClr val="990033"/>
              </a:solidFill>
              <a:latin typeface="Monotype Corsiva" panose="03010101010201010101" pitchFamily="66" charset="0"/>
            </a:endParaRPr>
          </a:p>
        </p:txBody>
      </p:sp>
      <p:sp>
        <p:nvSpPr>
          <p:cNvPr id="3" name="Θέση αριθμού διαφάνειας 2"/>
          <p:cNvSpPr>
            <a:spLocks noGrp="1"/>
          </p:cNvSpPr>
          <p:nvPr>
            <p:ph type="sldNum" sz="quarter" idx="11"/>
          </p:nvPr>
        </p:nvSpPr>
        <p:spPr/>
        <p:txBody>
          <a:bodyPr/>
          <a:lstStyle/>
          <a:p>
            <a:fld id="{F726AA84-171F-4659-BD89-7BF097DB7522}" type="slidenum">
              <a:rPr lang="el-GR" smtClean="0"/>
              <a:t>20</a:t>
            </a:fld>
            <a:endParaRPr lang="el-GR"/>
          </a:p>
        </p:txBody>
      </p:sp>
      <p:sp>
        <p:nvSpPr>
          <p:cNvPr id="4" name="Θέση υποσέλιδου 3"/>
          <p:cNvSpPr>
            <a:spLocks noGrp="1"/>
          </p:cNvSpPr>
          <p:nvPr>
            <p:ph type="ftr" sz="quarter" idx="12"/>
          </p:nvPr>
        </p:nvSpPr>
        <p:spPr/>
        <p:txBody>
          <a:bodyPr/>
          <a:lstStyle/>
          <a:p>
            <a:endParaRPr lang="el-GR"/>
          </a:p>
        </p:txBody>
      </p:sp>
    </p:spTree>
    <p:extLst>
      <p:ext uri="{BB962C8B-B14F-4D97-AF65-F5344CB8AC3E}">
        <p14:creationId xmlns:p14="http://schemas.microsoft.com/office/powerpoint/2010/main" val="184573586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00950" cy="1005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427939"/>
            <a:ext cx="5772150" cy="9202519"/>
          </a:xfrm>
          <a:prstGeom prst="rect">
            <a:avLst/>
          </a:prstGeom>
          <a:solidFill>
            <a:schemeClr val="accent3">
              <a:lumMod val="40000"/>
              <a:lumOff val="60000"/>
            </a:schemeClr>
          </a:solidFill>
        </p:spPr>
        <p:txBody>
          <a:bodyPr wrap="square" rtlCol="0">
            <a:spAutoFit/>
          </a:bodyPr>
          <a:lstStyle/>
          <a:p>
            <a:pPr algn="ctr"/>
            <a:r>
              <a:rPr lang="el-GR" sz="4000" b="1" u="sng" dirty="0" smtClean="0">
                <a:latin typeface="Monotype Corsiva" panose="03010101010201010101" pitchFamily="66" charset="0"/>
                <a:cs typeface="Segoe UI" panose="020B0502040204020203" pitchFamily="34" charset="0"/>
              </a:rPr>
              <a:t>Οκτώβριος</a:t>
            </a:r>
          </a:p>
          <a:p>
            <a:endParaRPr lang="en-US" sz="2000" dirty="0" smtClean="0"/>
          </a:p>
          <a:p>
            <a:pPr algn="just"/>
            <a:r>
              <a:rPr lang="en-US" sz="2800" dirty="0" smtClean="0">
                <a:latin typeface="Segoe UI" panose="020B0502040204020203" pitchFamily="34" charset="0"/>
                <a:cs typeface="Segoe UI" panose="020B0502040204020203" pitchFamily="34" charset="0"/>
              </a:rPr>
              <a:t>    </a:t>
            </a:r>
            <a:r>
              <a:rPr lang="el-GR" sz="3200" dirty="0" smtClean="0">
                <a:latin typeface="Monotype Corsiva" panose="03010101010201010101" pitchFamily="66" charset="0"/>
                <a:cs typeface="Segoe UI" panose="020B0502040204020203" pitchFamily="34" charset="0"/>
              </a:rPr>
              <a:t>Ο </a:t>
            </a:r>
            <a:r>
              <a:rPr lang="el-GR" sz="3200" dirty="0">
                <a:latin typeface="Monotype Corsiva" panose="03010101010201010101" pitchFamily="66" charset="0"/>
                <a:cs typeface="Segoe UI" panose="020B0502040204020203" pitchFamily="34" charset="0"/>
              </a:rPr>
              <a:t>δεύτερος μήνας του φθινοπώρου. Έχει 31 ημέρες κι είναι ο πιο κατάλληλος για την καλλιέργεια και τη σπορά των χωραφιών.</a:t>
            </a:r>
          </a:p>
          <a:p>
            <a:pPr algn="just"/>
            <a:r>
              <a:rPr lang="el-GR" sz="3200" dirty="0">
                <a:latin typeface="Monotype Corsiva" panose="03010101010201010101" pitchFamily="66" charset="0"/>
                <a:cs typeface="Segoe UI" panose="020B0502040204020203" pitchFamily="34" charset="0"/>
              </a:rPr>
              <a:t> </a:t>
            </a:r>
          </a:p>
          <a:p>
            <a:pPr algn="just"/>
            <a:r>
              <a:rPr lang="en-US" sz="3200" dirty="0" smtClean="0">
                <a:latin typeface="Monotype Corsiva" panose="03010101010201010101" pitchFamily="66" charset="0"/>
                <a:cs typeface="Segoe UI" panose="020B0502040204020203" pitchFamily="34" charset="0"/>
              </a:rPr>
              <a:t>   </a:t>
            </a:r>
            <a:r>
              <a:rPr lang="el-GR" sz="3200" dirty="0" smtClean="0">
                <a:latin typeface="Monotype Corsiva" panose="03010101010201010101" pitchFamily="66" charset="0"/>
                <a:cs typeface="Segoe UI" panose="020B0502040204020203" pitchFamily="34" charset="0"/>
              </a:rPr>
              <a:t>Ο </a:t>
            </a:r>
            <a:r>
              <a:rPr lang="el-GR" sz="3200" dirty="0">
                <a:latin typeface="Monotype Corsiva" panose="03010101010201010101" pitchFamily="66" charset="0"/>
                <a:cs typeface="Segoe UI" panose="020B0502040204020203" pitchFamily="34" charset="0"/>
              </a:rPr>
              <a:t>ελληνικός λαός δίνει και τα ονόματα: </a:t>
            </a:r>
            <a:endParaRPr lang="en-US" sz="3200" dirty="0" smtClean="0">
              <a:latin typeface="Monotype Corsiva" panose="03010101010201010101" pitchFamily="66" charset="0"/>
              <a:cs typeface="Segoe UI" panose="020B0502040204020203" pitchFamily="34" charset="0"/>
            </a:endParaRPr>
          </a:p>
          <a:p>
            <a:pPr algn="just"/>
            <a:r>
              <a:rPr lang="el-GR" sz="3200" dirty="0" smtClean="0">
                <a:latin typeface="Monotype Corsiva" panose="03010101010201010101" pitchFamily="66" charset="0"/>
                <a:cs typeface="Segoe UI" panose="020B0502040204020203" pitchFamily="34" charset="0"/>
              </a:rPr>
              <a:t>Αϊ-Δημήτρης </a:t>
            </a:r>
            <a:r>
              <a:rPr lang="el-GR" sz="3200" dirty="0">
                <a:latin typeface="Monotype Corsiva" panose="03010101010201010101" pitchFamily="66" charset="0"/>
                <a:cs typeface="Segoe UI" panose="020B0502040204020203" pitchFamily="34" charset="0"/>
              </a:rPr>
              <a:t>ή Αϊ-</a:t>
            </a:r>
            <a:r>
              <a:rPr lang="el-GR" sz="3200" dirty="0" err="1">
                <a:latin typeface="Monotype Corsiva" panose="03010101010201010101" pitchFamily="66" charset="0"/>
                <a:cs typeface="Segoe UI" panose="020B0502040204020203" pitchFamily="34" charset="0"/>
              </a:rPr>
              <a:t>Δημητριάτης</a:t>
            </a:r>
            <a:r>
              <a:rPr lang="el-GR" sz="3200" dirty="0">
                <a:latin typeface="Monotype Corsiva" panose="03010101010201010101" pitchFamily="66" charset="0"/>
                <a:cs typeface="Segoe UI" panose="020B0502040204020203" pitchFamily="34" charset="0"/>
              </a:rPr>
              <a:t>, </a:t>
            </a:r>
            <a:r>
              <a:rPr lang="el-GR" sz="3200" dirty="0" err="1">
                <a:latin typeface="Monotype Corsiva" panose="03010101010201010101" pitchFamily="66" charset="0"/>
                <a:cs typeface="Segoe UI" panose="020B0502040204020203" pitchFamily="34" charset="0"/>
              </a:rPr>
              <a:t>Βροχάρης</a:t>
            </a:r>
            <a:r>
              <a:rPr lang="el-GR" sz="3200" dirty="0">
                <a:latin typeface="Monotype Corsiva" panose="03010101010201010101" pitchFamily="66" charset="0"/>
                <a:cs typeface="Segoe UI" panose="020B0502040204020203" pitchFamily="34" charset="0"/>
              </a:rPr>
              <a:t>, </a:t>
            </a:r>
            <a:r>
              <a:rPr lang="el-GR" sz="3200" dirty="0" err="1">
                <a:latin typeface="Monotype Corsiva" panose="03010101010201010101" pitchFamily="66" charset="0"/>
                <a:cs typeface="Segoe UI" panose="020B0502040204020203" pitchFamily="34" charset="0"/>
              </a:rPr>
              <a:t>Σποριάτης</a:t>
            </a:r>
            <a:r>
              <a:rPr lang="el-GR" sz="3200" dirty="0">
                <a:latin typeface="Monotype Corsiva" panose="03010101010201010101" pitchFamily="66" charset="0"/>
                <a:cs typeface="Segoe UI" panose="020B0502040204020203" pitchFamily="34" charset="0"/>
              </a:rPr>
              <a:t> ή Σποριάς ή Σπαρτός, </a:t>
            </a:r>
            <a:r>
              <a:rPr lang="el-GR" sz="3200" dirty="0" err="1">
                <a:latin typeface="Monotype Corsiva" panose="03010101010201010101" pitchFamily="66" charset="0"/>
                <a:cs typeface="Segoe UI" panose="020B0502040204020203" pitchFamily="34" charset="0"/>
              </a:rPr>
              <a:t>Μπρουμάρης</a:t>
            </a:r>
            <a:r>
              <a:rPr lang="el-GR" sz="3200" dirty="0">
                <a:latin typeface="Monotype Corsiva" panose="03010101010201010101" pitchFamily="66" charset="0"/>
                <a:cs typeface="Segoe UI" panose="020B0502040204020203" pitchFamily="34" charset="0"/>
              </a:rPr>
              <a:t> (=ομιχλώδης, σκοτεινός) και </a:t>
            </a:r>
            <a:r>
              <a:rPr lang="el-GR" sz="3200" dirty="0" err="1">
                <a:latin typeface="Monotype Corsiva" panose="03010101010201010101" pitchFamily="66" charset="0"/>
                <a:cs typeface="Segoe UI" panose="020B0502040204020203" pitchFamily="34" charset="0"/>
              </a:rPr>
              <a:t>Παχνιστής</a:t>
            </a:r>
            <a:r>
              <a:rPr lang="el-GR" sz="3200" dirty="0">
                <a:latin typeface="Monotype Corsiva" panose="03010101010201010101" pitchFamily="66" charset="0"/>
                <a:cs typeface="Segoe UI" panose="020B0502040204020203" pitchFamily="34" charset="0"/>
              </a:rPr>
              <a:t> (από την πάχνη που πέφτει στους </a:t>
            </a:r>
            <a:r>
              <a:rPr lang="el-GR" sz="3200" dirty="0" smtClean="0">
                <a:latin typeface="Monotype Corsiva" panose="03010101010201010101" pitchFamily="66" charset="0"/>
                <a:cs typeface="Segoe UI" panose="020B0502040204020203" pitchFamily="34" charset="0"/>
              </a:rPr>
              <a:t>αγρούς</a:t>
            </a:r>
            <a:r>
              <a:rPr lang="en-US" sz="3200" dirty="0" smtClean="0">
                <a:latin typeface="Monotype Corsiva" panose="03010101010201010101" pitchFamily="66" charset="0"/>
                <a:cs typeface="Segoe UI" panose="020B0502040204020203" pitchFamily="34" charset="0"/>
              </a:rPr>
              <a:t>)</a:t>
            </a:r>
            <a:r>
              <a:rPr lang="el-GR" sz="3200" dirty="0" smtClean="0">
                <a:latin typeface="Monotype Corsiva" panose="03010101010201010101" pitchFamily="66" charset="0"/>
                <a:cs typeface="Segoe UI" panose="020B0502040204020203" pitchFamily="34" charset="0"/>
              </a:rPr>
              <a:t>.</a:t>
            </a:r>
          </a:p>
          <a:p>
            <a:pPr algn="just"/>
            <a:endParaRPr lang="el-GR" sz="3200" dirty="0">
              <a:latin typeface="Monotype Corsiva" panose="03010101010201010101" pitchFamily="66" charset="0"/>
              <a:cs typeface="Segoe UI" panose="020B0502040204020203" pitchFamily="34" charset="0"/>
            </a:endParaRPr>
          </a:p>
          <a:p>
            <a:pPr algn="just"/>
            <a:r>
              <a:rPr lang="en-US" sz="3200" dirty="0" smtClean="0">
                <a:latin typeface="Monotype Corsiva" panose="03010101010201010101" pitchFamily="66" charset="0"/>
                <a:cs typeface="Segoe UI" panose="020B0502040204020203" pitchFamily="34" charset="0"/>
              </a:rPr>
              <a:t>   </a:t>
            </a:r>
            <a:r>
              <a:rPr lang="el-GR" sz="3200" dirty="0" smtClean="0">
                <a:latin typeface="Monotype Corsiva" panose="03010101010201010101" pitchFamily="66" charset="0"/>
                <a:cs typeface="Segoe UI" panose="020B0502040204020203" pitchFamily="34" charset="0"/>
              </a:rPr>
              <a:t>Είναι ο </a:t>
            </a:r>
            <a:r>
              <a:rPr lang="el-GR" sz="3200" dirty="0">
                <a:latin typeface="Monotype Corsiva" panose="03010101010201010101" pitchFamily="66" charset="0"/>
                <a:cs typeface="Segoe UI" panose="020B0502040204020203" pitchFamily="34" charset="0"/>
              </a:rPr>
              <a:t>μήνας «των χειμαδιών» και </a:t>
            </a:r>
            <a:r>
              <a:rPr lang="el-GR" sz="3200" dirty="0" smtClean="0">
                <a:latin typeface="Monotype Corsiva" panose="03010101010201010101" pitchFamily="66" charset="0"/>
                <a:cs typeface="Segoe UI" panose="020B0502040204020203" pitchFamily="34" charset="0"/>
              </a:rPr>
              <a:t>του γυρισμού </a:t>
            </a:r>
            <a:r>
              <a:rPr lang="el-GR" sz="3200" dirty="0">
                <a:latin typeface="Monotype Corsiva" panose="03010101010201010101" pitchFamily="66" charset="0"/>
                <a:cs typeface="Segoe UI" panose="020B0502040204020203" pitchFamily="34" charset="0"/>
              </a:rPr>
              <a:t>των παραδοσιακών μαστόρων στις οικογενειακές εστίες</a:t>
            </a:r>
            <a:r>
              <a:rPr lang="el-GR" sz="3200" dirty="0" smtClean="0">
                <a:latin typeface="Monotype Corsiva" panose="03010101010201010101" pitchFamily="66" charset="0"/>
                <a:cs typeface="Segoe UI" panose="020B0502040204020203" pitchFamily="34" charset="0"/>
              </a:rPr>
              <a:t>.</a:t>
            </a:r>
            <a:endParaRPr lang="en-US" sz="3200" dirty="0" smtClean="0">
              <a:latin typeface="Monotype Corsiva" panose="03010101010201010101" pitchFamily="66" charset="0"/>
              <a:cs typeface="Segoe UI" panose="020B0502040204020203" pitchFamily="34" charset="0"/>
            </a:endParaRPr>
          </a:p>
          <a:p>
            <a:pPr algn="just"/>
            <a:endParaRPr lang="el-GR" sz="2000" dirty="0">
              <a:latin typeface="Segoe UI" panose="020B0502040204020203" pitchFamily="34" charset="0"/>
              <a:cs typeface="Segoe UI" panose="020B0502040204020203" pitchFamily="34" charset="0"/>
            </a:endParaRPr>
          </a:p>
        </p:txBody>
      </p:sp>
      <p:sp>
        <p:nvSpPr>
          <p:cNvPr id="3" name="Θέση αριθμού διαφάνειας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238815451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0"/>
            <a:ext cx="7579895" cy="1005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descr="C:\Users\Riskas\Desktop\New Document(4)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96610" y="-273027"/>
            <a:ext cx="1714920" cy="267792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C:\Users\Riskas\Desktop\New Document(4)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724" y="1065932"/>
            <a:ext cx="1814280" cy="268123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C:\Users\Riskas\Desktop\New Document(2)_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4692" y="208472"/>
            <a:ext cx="1872778" cy="2697191"/>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Users\Riskas\Desktop\New Document(2)_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62904" y="2092679"/>
            <a:ext cx="1782331" cy="2487836"/>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C:\Users\Riskas\Desktop\New Document(2)_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4876" y="4826218"/>
            <a:ext cx="1721097" cy="2412125"/>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 descr="C:\Users\Riskas\Desktop\New Document(2)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5372513" y="4139995"/>
            <a:ext cx="1833369" cy="2581396"/>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C:\Users\Riskas\Desktop\New Document(2)_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557177" y="4679100"/>
            <a:ext cx="1656430" cy="2356627"/>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C:\Users\Riskas\Desktop\New Document(2)_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5045727" y="7264620"/>
            <a:ext cx="2028604" cy="2819068"/>
          </a:xfrm>
          <a:prstGeom prst="rect">
            <a:avLst/>
          </a:prstGeom>
          <a:noFill/>
          <a:extLst>
            <a:ext uri="{909E8E84-426E-40DD-AFC4-6F175D3DCCD1}">
              <a14:hiddenFill xmlns:a14="http://schemas.microsoft.com/office/drawing/2010/main">
                <a:solidFill>
                  <a:srgbClr val="FFFFFF"/>
                </a:solidFill>
              </a14:hiddenFill>
            </a:ext>
          </a:extLst>
        </p:spPr>
      </p:pic>
      <p:pic>
        <p:nvPicPr>
          <p:cNvPr id="15379" name="Picture 19" descr="C:\Users\Riskas\Desktop\New Document(2)_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981422" y="7175220"/>
            <a:ext cx="2189034" cy="3158298"/>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18886647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35"/>
        <p:cNvGrpSpPr/>
        <p:nvPr/>
      </p:nvGrpSpPr>
      <p:grpSpPr>
        <a:xfrm>
          <a:off x="0" y="0"/>
          <a:ext cx="0" cy="0"/>
          <a:chOff x="0" y="0"/>
          <a:chExt cx="0" cy="0"/>
        </a:xfrm>
      </p:grpSpPr>
      <p:sp>
        <p:nvSpPr>
          <p:cNvPr id="36" name="Google Shape;36;p6"/>
          <p:cNvSpPr txBox="1"/>
          <p:nvPr/>
        </p:nvSpPr>
        <p:spPr>
          <a:xfrm>
            <a:off x="501874" y="877312"/>
            <a:ext cx="4557806" cy="1436291"/>
          </a:xfrm>
          <a:prstGeom prst="rect">
            <a:avLst/>
          </a:prstGeom>
          <a:noFill/>
          <a:ln>
            <a:noFill/>
          </a:ln>
        </p:spPr>
        <p:txBody>
          <a:bodyPr spcFirstLastPara="1" wrap="square" lIns="0" tIns="0" rIns="0" bIns="0" anchor="t" anchorCtr="0">
            <a:spAutoFit/>
          </a:bodyPr>
          <a:lstStyle/>
          <a:p>
            <a:pPr marL="0" lvl="0" indent="0" algn="ctr" rtl="0">
              <a:spcBef>
                <a:spcPts val="2000"/>
              </a:spcBef>
              <a:spcAft>
                <a:spcPts val="0"/>
              </a:spcAft>
              <a:buNone/>
            </a:pPr>
            <a:r>
              <a:rPr lang="el-GR" sz="2000" b="1" dirty="0" smtClean="0">
                <a:solidFill>
                  <a:schemeClr val="accent5">
                    <a:lumMod val="50000"/>
                  </a:schemeClr>
                </a:solidFill>
              </a:rPr>
              <a:t>Ο μήνας Οκτώβριος είναι γεμάτος γιορτές!</a:t>
            </a:r>
          </a:p>
          <a:p>
            <a:pPr marL="0" lvl="0" indent="0" algn="ctr" rtl="0">
              <a:spcBef>
                <a:spcPts val="2000"/>
              </a:spcBef>
              <a:spcAft>
                <a:spcPts val="0"/>
              </a:spcAft>
              <a:buNone/>
            </a:pPr>
            <a:r>
              <a:rPr lang="el-GR" sz="2000" b="1" dirty="0" smtClean="0">
                <a:solidFill>
                  <a:schemeClr val="accent5">
                    <a:lumMod val="50000"/>
                  </a:schemeClr>
                </a:solidFill>
              </a:rPr>
              <a:t>Πολλά ονόματα, πολλές ευχές!</a:t>
            </a:r>
            <a:endParaRPr sz="2000" b="1" dirty="0">
              <a:solidFill>
                <a:schemeClr val="accent5">
                  <a:lumMod val="50000"/>
                </a:schemeClr>
              </a:solidFill>
            </a:endParaRPr>
          </a:p>
        </p:txBody>
      </p:sp>
      <p:sp>
        <p:nvSpPr>
          <p:cNvPr id="42" name="Google Shape;42;p6"/>
          <p:cNvSpPr txBox="1"/>
          <p:nvPr/>
        </p:nvSpPr>
        <p:spPr>
          <a:xfrm>
            <a:off x="501874" y="377175"/>
            <a:ext cx="6442776" cy="500137"/>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l-GR" sz="3250" b="1" dirty="0" smtClean="0">
                <a:latin typeface="Segoe Print" panose="02000600000000000000" pitchFamily="2" charset="0"/>
              </a:rPr>
              <a:t>ΕΟΡΤΟΛΟΓΙΟ ΟΚΤΩΒΡΙΟΥ</a:t>
            </a:r>
            <a:endParaRPr sz="3250" b="1" dirty="0">
              <a:latin typeface="Segoe Print" panose="02000600000000000000" pitchFamily="2"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501" y="1768744"/>
            <a:ext cx="6162899" cy="828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1874" y="2590602"/>
            <a:ext cx="5098826" cy="4401205"/>
          </a:xfrm>
          <a:prstGeom prst="rect">
            <a:avLst/>
          </a:prstGeom>
          <a:noFill/>
        </p:spPr>
        <p:txBody>
          <a:bodyPr wrap="square" rtlCol="0">
            <a:spAutoFit/>
          </a:bodyPr>
          <a:lstStyle/>
          <a:p>
            <a:r>
              <a:rPr lang="el-GR" sz="2800" dirty="0"/>
              <a:t>5/10 Χαριτίνη</a:t>
            </a:r>
          </a:p>
          <a:p>
            <a:r>
              <a:rPr lang="el-GR" sz="2800" dirty="0"/>
              <a:t>8/10 Πελαγία</a:t>
            </a:r>
          </a:p>
          <a:p>
            <a:r>
              <a:rPr lang="el-GR" sz="2800" dirty="0"/>
              <a:t>12/10 Ανδρομάχη,  </a:t>
            </a:r>
            <a:r>
              <a:rPr lang="el-GR" sz="2800" dirty="0" smtClean="0"/>
              <a:t>  Βαλάντης</a:t>
            </a:r>
            <a:endParaRPr lang="el-GR" sz="2800" dirty="0"/>
          </a:p>
          <a:p>
            <a:r>
              <a:rPr lang="el-GR" sz="2800" dirty="0"/>
              <a:t>15/10 Λουκιανός</a:t>
            </a:r>
          </a:p>
          <a:p>
            <a:r>
              <a:rPr lang="el-GR" sz="2800" dirty="0"/>
              <a:t>18/10 Λουκάς</a:t>
            </a:r>
          </a:p>
          <a:p>
            <a:r>
              <a:rPr lang="el-GR" sz="2800" dirty="0" smtClean="0"/>
              <a:t>20/10 </a:t>
            </a:r>
            <a:r>
              <a:rPr lang="el-GR" sz="2800" dirty="0"/>
              <a:t>Γεράσιμος, Άρτεμις</a:t>
            </a:r>
          </a:p>
          <a:p>
            <a:r>
              <a:rPr lang="el-GR" sz="2800" dirty="0"/>
              <a:t>23/10 Ιάκωβος</a:t>
            </a:r>
          </a:p>
          <a:p>
            <a:r>
              <a:rPr lang="el-GR" sz="2800" dirty="0"/>
              <a:t>26/10 Δημήτρης</a:t>
            </a:r>
          </a:p>
          <a:p>
            <a:r>
              <a:rPr lang="el-GR" sz="2800" dirty="0"/>
              <a:t>27/10 Νέστορας</a:t>
            </a:r>
          </a:p>
          <a:p>
            <a:r>
              <a:rPr lang="el-GR" sz="2800" dirty="0"/>
              <a:t>28/10 </a:t>
            </a:r>
            <a:r>
              <a:rPr lang="el-GR" sz="2800" dirty="0" smtClean="0"/>
              <a:t>Σκέπη</a:t>
            </a:r>
            <a:endParaRPr lang="en-US" sz="2800" dirty="0" smtClean="0"/>
          </a:p>
        </p:txBody>
      </p:sp>
      <p:sp>
        <p:nvSpPr>
          <p:cNvPr id="3" name="TextBox 2"/>
          <p:cNvSpPr txBox="1"/>
          <p:nvPr/>
        </p:nvSpPr>
        <p:spPr>
          <a:xfrm>
            <a:off x="181456" y="9117725"/>
            <a:ext cx="3541806" cy="461665"/>
          </a:xfrm>
          <a:prstGeom prst="rect">
            <a:avLst/>
          </a:prstGeom>
          <a:noFill/>
        </p:spPr>
        <p:txBody>
          <a:bodyPr wrap="square" rtlCol="0">
            <a:spAutoFit/>
          </a:bodyPr>
          <a:lstStyle/>
          <a:p>
            <a:r>
              <a:rPr lang="el-GR" sz="2400" b="1" dirty="0" smtClean="0"/>
              <a:t>ΤΡΟΥΠΗ ΕΥΓΕΝΙΑ</a:t>
            </a:r>
            <a:endParaRPr lang="el-GR" sz="2400" b="1" dirty="0"/>
          </a:p>
        </p:txBody>
      </p:sp>
      <p:sp>
        <p:nvSpPr>
          <p:cNvPr id="4" name="Θέση αριθμού διαφάνειας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5</a:t>
            </a:fld>
            <a:endParaRPr lang="en"/>
          </a:p>
        </p:txBody>
      </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1" y="0"/>
            <a:ext cx="7607848" cy="1005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73422"/>
            <a:ext cx="7607849" cy="584775"/>
          </a:xfrm>
          <a:prstGeom prst="rect">
            <a:avLst/>
          </a:prstGeom>
          <a:solidFill>
            <a:schemeClr val="accent3">
              <a:lumMod val="40000"/>
              <a:lumOff val="60000"/>
            </a:schemeClr>
          </a:solidFill>
        </p:spPr>
        <p:txBody>
          <a:bodyPr wrap="square" rtlCol="0">
            <a:spAutoFit/>
          </a:bodyPr>
          <a:lstStyle/>
          <a:p>
            <a:pPr algn="ctr"/>
            <a:r>
              <a:rPr lang="el-GR" sz="3200" b="1" dirty="0" smtClean="0">
                <a:latin typeface="Bahnschrift SemiLight SemiConde" panose="020B0502040204020203" pitchFamily="34" charset="0"/>
              </a:rPr>
              <a:t>ΠΑΓΚΟΣΜΙΕΣ ΗΜΕΡΕΣ ΟΚΤΩΒΡΙΟΥ</a:t>
            </a:r>
            <a:endParaRPr lang="el-GR" sz="3200" b="1" dirty="0">
              <a:latin typeface="Bahnschrift SemiLight SemiConde" panose="020B0502040204020203" pitchFamily="34" charset="0"/>
            </a:endParaRPr>
          </a:p>
        </p:txBody>
      </p:sp>
      <p:sp>
        <p:nvSpPr>
          <p:cNvPr id="5" name="TextBox 4"/>
          <p:cNvSpPr txBox="1"/>
          <p:nvPr/>
        </p:nvSpPr>
        <p:spPr>
          <a:xfrm>
            <a:off x="152399" y="1056290"/>
            <a:ext cx="7238999" cy="7694414"/>
          </a:xfrm>
          <a:prstGeom prst="rect">
            <a:avLst/>
          </a:prstGeom>
          <a:noFill/>
        </p:spPr>
        <p:txBody>
          <a:bodyPr wrap="square" rtlCol="0">
            <a:spAutoFit/>
          </a:bodyPr>
          <a:lstStyle/>
          <a:p>
            <a:endParaRPr lang="el-GR" dirty="0"/>
          </a:p>
          <a:p>
            <a:pPr>
              <a:lnSpc>
                <a:spcPct val="150000"/>
              </a:lnSpc>
            </a:pPr>
            <a:r>
              <a:rPr lang="el-GR" sz="2400" b="1" dirty="0">
                <a:solidFill>
                  <a:schemeClr val="accent1">
                    <a:lumMod val="50000"/>
                  </a:schemeClr>
                </a:solidFill>
              </a:rPr>
              <a:t>1/10</a:t>
            </a:r>
            <a:r>
              <a:rPr lang="el-GR" sz="2400" dirty="0">
                <a:solidFill>
                  <a:schemeClr val="accent1">
                    <a:lumMod val="50000"/>
                  </a:schemeClr>
                </a:solidFill>
              </a:rPr>
              <a:t> </a:t>
            </a:r>
            <a:r>
              <a:rPr lang="el-GR" sz="2400" b="1" dirty="0"/>
              <a:t>Παγκόσμια ημέρα των Ηλικιωμένων, Παγκόσμια ημέρα </a:t>
            </a:r>
            <a:r>
              <a:rPr lang="el-GR" sz="2400" b="1" dirty="0" smtClean="0"/>
              <a:t>Χορτοφαγίας</a:t>
            </a:r>
            <a:endParaRPr lang="en-US" sz="2400" b="1" dirty="0" smtClean="0"/>
          </a:p>
          <a:p>
            <a:pPr>
              <a:lnSpc>
                <a:spcPct val="150000"/>
              </a:lnSpc>
            </a:pPr>
            <a:r>
              <a:rPr lang="el-GR" sz="2400" b="1" dirty="0" smtClean="0">
                <a:solidFill>
                  <a:schemeClr val="accent1">
                    <a:lumMod val="50000"/>
                  </a:schemeClr>
                </a:solidFill>
              </a:rPr>
              <a:t>2/10</a:t>
            </a:r>
            <a:r>
              <a:rPr lang="el-GR" sz="2400" b="1" dirty="0" smtClean="0"/>
              <a:t> </a:t>
            </a:r>
            <a:r>
              <a:rPr lang="el-GR" sz="2400" b="1" dirty="0"/>
              <a:t>Διεθνής ημέρα μη </a:t>
            </a:r>
            <a:r>
              <a:rPr lang="el-GR" sz="2400" b="1" dirty="0" smtClean="0"/>
              <a:t>βίας</a:t>
            </a:r>
            <a:endParaRPr lang="el-GR" sz="2400" b="1" dirty="0"/>
          </a:p>
          <a:p>
            <a:pPr>
              <a:lnSpc>
                <a:spcPct val="150000"/>
              </a:lnSpc>
            </a:pPr>
            <a:r>
              <a:rPr lang="el-GR" sz="2400" b="1" dirty="0" smtClean="0">
                <a:solidFill>
                  <a:schemeClr val="accent1">
                    <a:lumMod val="50000"/>
                  </a:schemeClr>
                </a:solidFill>
              </a:rPr>
              <a:t>5/10</a:t>
            </a:r>
            <a:r>
              <a:rPr lang="el-GR" sz="2400" b="1" dirty="0" smtClean="0"/>
              <a:t> </a:t>
            </a:r>
            <a:r>
              <a:rPr lang="el-GR" sz="2400" b="1" dirty="0"/>
              <a:t>Παγκόσμια ημέρα Εκπαιδευτικών</a:t>
            </a:r>
          </a:p>
          <a:p>
            <a:pPr>
              <a:lnSpc>
                <a:spcPct val="150000"/>
              </a:lnSpc>
            </a:pPr>
            <a:r>
              <a:rPr lang="el-GR" sz="2400" b="1" dirty="0">
                <a:solidFill>
                  <a:schemeClr val="accent1">
                    <a:lumMod val="50000"/>
                  </a:schemeClr>
                </a:solidFill>
              </a:rPr>
              <a:t>6/10</a:t>
            </a:r>
            <a:r>
              <a:rPr lang="el-GR" sz="2400" b="1" dirty="0"/>
              <a:t> Παγκόσμια ημέρα για την Εγκεφαλική παράλυση</a:t>
            </a:r>
          </a:p>
          <a:p>
            <a:pPr>
              <a:lnSpc>
                <a:spcPct val="150000"/>
              </a:lnSpc>
            </a:pPr>
            <a:r>
              <a:rPr lang="el-GR" sz="2400" b="1" dirty="0">
                <a:solidFill>
                  <a:schemeClr val="accent1">
                    <a:lumMod val="50000"/>
                  </a:schemeClr>
                </a:solidFill>
              </a:rPr>
              <a:t>7/10</a:t>
            </a:r>
            <a:r>
              <a:rPr lang="el-GR" sz="2400" b="1" dirty="0"/>
              <a:t> </a:t>
            </a:r>
            <a:r>
              <a:rPr lang="el-GR" sz="2400" b="1" dirty="0" smtClean="0"/>
              <a:t>Παγκόσμια </a:t>
            </a:r>
            <a:r>
              <a:rPr lang="el-GR" sz="2400" b="1" dirty="0"/>
              <a:t>ημέρα </a:t>
            </a:r>
            <a:r>
              <a:rPr lang="el-GR" sz="2400" b="1" dirty="0" smtClean="0"/>
              <a:t>Χαμόγελου</a:t>
            </a:r>
            <a:endParaRPr lang="en-US" sz="2400" b="1" dirty="0" smtClean="0"/>
          </a:p>
          <a:p>
            <a:pPr>
              <a:lnSpc>
                <a:spcPct val="150000"/>
              </a:lnSpc>
            </a:pPr>
            <a:r>
              <a:rPr lang="el-GR" sz="2400" b="1" dirty="0" smtClean="0"/>
              <a:t> </a:t>
            </a:r>
            <a:r>
              <a:rPr lang="el-GR" sz="2400" b="1" dirty="0">
                <a:solidFill>
                  <a:schemeClr val="accent1">
                    <a:lumMod val="50000"/>
                  </a:schemeClr>
                </a:solidFill>
              </a:rPr>
              <a:t>9/10</a:t>
            </a:r>
            <a:r>
              <a:rPr lang="el-GR" sz="2400" b="1" dirty="0"/>
              <a:t> Παγκόσμια Ημέρα Ταχυδρομείων</a:t>
            </a:r>
          </a:p>
          <a:p>
            <a:pPr>
              <a:lnSpc>
                <a:spcPct val="150000"/>
              </a:lnSpc>
            </a:pPr>
            <a:r>
              <a:rPr lang="el-GR" sz="2400" b="1" dirty="0" smtClean="0">
                <a:solidFill>
                  <a:schemeClr val="accent1">
                    <a:lumMod val="50000"/>
                  </a:schemeClr>
                </a:solidFill>
              </a:rPr>
              <a:t>17/10</a:t>
            </a:r>
            <a:r>
              <a:rPr lang="el-GR" sz="2400" b="1" dirty="0" smtClean="0"/>
              <a:t> </a:t>
            </a:r>
            <a:r>
              <a:rPr lang="el-GR" sz="2200" b="1" dirty="0" smtClean="0"/>
              <a:t>Διεθνής ημέρα για την Εξάλειψη της Φτώχειας</a:t>
            </a:r>
            <a:endParaRPr lang="el-GR" sz="2200" b="1" dirty="0"/>
          </a:p>
          <a:p>
            <a:pPr>
              <a:lnSpc>
                <a:spcPct val="150000"/>
              </a:lnSpc>
            </a:pPr>
            <a:r>
              <a:rPr lang="el-GR" sz="2400" b="1" dirty="0" smtClean="0">
                <a:solidFill>
                  <a:schemeClr val="accent1">
                    <a:lumMod val="50000"/>
                  </a:schemeClr>
                </a:solidFill>
              </a:rPr>
              <a:t>25/10 </a:t>
            </a:r>
            <a:r>
              <a:rPr lang="el-GR" sz="2400" b="1" dirty="0"/>
              <a:t>Ευρωπαϊκή ημέρα Δικηγόρων</a:t>
            </a:r>
          </a:p>
          <a:p>
            <a:pPr>
              <a:lnSpc>
                <a:spcPct val="150000"/>
              </a:lnSpc>
            </a:pPr>
            <a:r>
              <a:rPr lang="el-GR" sz="2400" b="1" dirty="0">
                <a:solidFill>
                  <a:schemeClr val="accent1">
                    <a:lumMod val="50000"/>
                  </a:schemeClr>
                </a:solidFill>
              </a:rPr>
              <a:t>28/10</a:t>
            </a:r>
            <a:r>
              <a:rPr lang="el-GR" sz="2400" b="1" dirty="0"/>
              <a:t> Διεθνής ημέρα Κινουμένου σχεδίου</a:t>
            </a:r>
          </a:p>
          <a:p>
            <a:pPr>
              <a:lnSpc>
                <a:spcPct val="150000"/>
              </a:lnSpc>
            </a:pPr>
            <a:r>
              <a:rPr lang="el-GR" sz="2400" b="1" dirty="0">
                <a:solidFill>
                  <a:schemeClr val="accent1">
                    <a:lumMod val="50000"/>
                  </a:schemeClr>
                </a:solidFill>
              </a:rPr>
              <a:t>31/10</a:t>
            </a:r>
            <a:r>
              <a:rPr lang="el-GR" sz="2400" b="1" dirty="0"/>
              <a:t> Παγκόσμια ημέρα </a:t>
            </a:r>
            <a:r>
              <a:rPr lang="el-GR" sz="2400" b="1" dirty="0" smtClean="0"/>
              <a:t>Αποταμίευσης</a:t>
            </a:r>
            <a:endParaRPr lang="en-US" sz="2400" b="1" dirty="0" smtClean="0"/>
          </a:p>
          <a:p>
            <a:pPr algn="r"/>
            <a:endParaRPr lang="el-GR" sz="2400" b="1" dirty="0"/>
          </a:p>
          <a:p>
            <a:pPr algn="r"/>
            <a:r>
              <a:rPr lang="el-GR" sz="2400" b="1" dirty="0" smtClean="0"/>
              <a:t>ΔΗΜΗΤΡΟΠΟΥΛΟΣ ΕΥΑΓΓΕΛΟΣ</a:t>
            </a:r>
            <a:endParaRPr lang="el-GR" sz="2400" b="1" dirty="0"/>
          </a:p>
        </p:txBody>
      </p:sp>
      <p:sp>
        <p:nvSpPr>
          <p:cNvPr id="3" name="Θέση αριθμού διαφάνειας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161570356"/>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17079" y="20918"/>
            <a:ext cx="7598979" cy="1005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181100" y="1581150"/>
            <a:ext cx="4953000" cy="830997"/>
          </a:xfrm>
          <a:prstGeom prst="rect">
            <a:avLst/>
          </a:prstGeom>
        </p:spPr>
        <p:txBody>
          <a:bodyPr wrap="square">
            <a:spAutoFit/>
          </a:bodyPr>
          <a:lstStyle/>
          <a:p>
            <a:pPr algn="ctr"/>
            <a:r>
              <a:rPr lang="el-GR" sz="2000" b="1" dirty="0"/>
              <a:t>«</a:t>
            </a:r>
            <a:r>
              <a:rPr lang="el-GR" sz="2400" b="1" dirty="0"/>
              <a:t>Όποιος σπέρνει τον Οκτώβρη, έχει οκτώ σειρές στ’ αλώνι»</a:t>
            </a:r>
          </a:p>
        </p:txBody>
      </p:sp>
      <p:sp>
        <p:nvSpPr>
          <p:cNvPr id="3" name="Ορθογώνιο 2"/>
          <p:cNvSpPr/>
          <p:nvPr/>
        </p:nvSpPr>
        <p:spPr>
          <a:xfrm>
            <a:off x="349346" y="2909324"/>
            <a:ext cx="6739345" cy="461665"/>
          </a:xfrm>
          <a:prstGeom prst="rect">
            <a:avLst/>
          </a:prstGeom>
        </p:spPr>
        <p:txBody>
          <a:bodyPr wrap="none">
            <a:spAutoFit/>
          </a:bodyPr>
          <a:lstStyle/>
          <a:p>
            <a:r>
              <a:rPr lang="el-GR" sz="2400" b="1" dirty="0"/>
              <a:t>«Αϊ Δημητράκη μου, μ</a:t>
            </a:r>
            <a:r>
              <a:rPr lang="el-GR" sz="2400" b="1" dirty="0" smtClean="0"/>
              <a:t>ικρό </a:t>
            </a:r>
            <a:r>
              <a:rPr lang="el-GR" sz="2400" b="1" dirty="0"/>
              <a:t>καλοκαιράκι μου</a:t>
            </a:r>
            <a:r>
              <a:rPr lang="el-GR" sz="2400" b="1" dirty="0" smtClean="0"/>
              <a:t>»</a:t>
            </a:r>
            <a:endParaRPr lang="el-GR" sz="2400" b="1" dirty="0"/>
          </a:p>
        </p:txBody>
      </p:sp>
      <p:sp>
        <p:nvSpPr>
          <p:cNvPr id="4" name="Ορθογώνιο 3"/>
          <p:cNvSpPr/>
          <p:nvPr/>
        </p:nvSpPr>
        <p:spPr>
          <a:xfrm>
            <a:off x="1303938" y="4001988"/>
            <a:ext cx="4830162" cy="830997"/>
          </a:xfrm>
          <a:prstGeom prst="rect">
            <a:avLst/>
          </a:prstGeom>
        </p:spPr>
        <p:txBody>
          <a:bodyPr wrap="square">
            <a:spAutoFit/>
          </a:bodyPr>
          <a:lstStyle/>
          <a:p>
            <a:r>
              <a:rPr lang="el-GR" sz="2400" b="1" dirty="0"/>
              <a:t>«Οκτώβρη και </a:t>
            </a:r>
            <a:r>
              <a:rPr lang="el-GR" sz="2400" b="1" dirty="0" smtClean="0"/>
              <a:t>δεν έσπειρες </a:t>
            </a:r>
            <a:r>
              <a:rPr lang="el-GR" sz="2400" b="1" dirty="0"/>
              <a:t>λίγο ψωμί θα πάρεις</a:t>
            </a:r>
            <a:r>
              <a:rPr lang="el-GR" sz="2400" b="1" dirty="0" smtClean="0"/>
              <a:t>»</a:t>
            </a:r>
            <a:endParaRPr lang="el-GR" sz="2400" b="1" dirty="0"/>
          </a:p>
        </p:txBody>
      </p:sp>
      <p:sp>
        <p:nvSpPr>
          <p:cNvPr id="5" name="Ορθογώνιο 4"/>
          <p:cNvSpPr/>
          <p:nvPr/>
        </p:nvSpPr>
        <p:spPr>
          <a:xfrm>
            <a:off x="528385" y="5245388"/>
            <a:ext cx="6835526" cy="461665"/>
          </a:xfrm>
          <a:prstGeom prst="rect">
            <a:avLst/>
          </a:prstGeom>
        </p:spPr>
        <p:txBody>
          <a:bodyPr wrap="none">
            <a:spAutoFit/>
          </a:bodyPr>
          <a:lstStyle/>
          <a:p>
            <a:r>
              <a:rPr lang="el-GR" sz="2400" b="1" dirty="0"/>
              <a:t>«Οκτώβρης βροχερός, Οκτώβρης καρπερός»</a:t>
            </a:r>
          </a:p>
        </p:txBody>
      </p:sp>
      <p:sp>
        <p:nvSpPr>
          <p:cNvPr id="6" name="Ορθογώνιο 5"/>
          <p:cNvSpPr/>
          <p:nvPr/>
        </p:nvSpPr>
        <p:spPr>
          <a:xfrm>
            <a:off x="1490989" y="6304806"/>
            <a:ext cx="4910319" cy="461665"/>
          </a:xfrm>
          <a:prstGeom prst="rect">
            <a:avLst/>
          </a:prstGeom>
        </p:spPr>
        <p:txBody>
          <a:bodyPr wrap="none">
            <a:spAutoFit/>
          </a:bodyPr>
          <a:lstStyle/>
          <a:p>
            <a:r>
              <a:rPr lang="el-GR" sz="2400" b="1" dirty="0" smtClean="0"/>
              <a:t>«Τ</a:t>
            </a:r>
            <a:r>
              <a:rPr lang="el-GR" sz="2400" b="1" dirty="0"/>
              <a:t>’ </a:t>
            </a:r>
            <a:r>
              <a:rPr lang="el-GR" sz="2400" b="1" dirty="0" err="1"/>
              <a:t>Αη</a:t>
            </a:r>
            <a:r>
              <a:rPr lang="el-GR" sz="2400" b="1" dirty="0"/>
              <a:t>-Λουκά σπείρε τα </a:t>
            </a:r>
            <a:r>
              <a:rPr lang="el-GR" sz="2400" b="1" dirty="0" smtClean="0"/>
              <a:t>κουκιά»</a:t>
            </a:r>
            <a:endParaRPr lang="el-GR" sz="2400" b="1" dirty="0"/>
          </a:p>
        </p:txBody>
      </p:sp>
      <p:sp>
        <p:nvSpPr>
          <p:cNvPr id="7" name="Ορθογώνιο 6"/>
          <p:cNvSpPr/>
          <p:nvPr/>
        </p:nvSpPr>
        <p:spPr>
          <a:xfrm>
            <a:off x="2003048" y="7317373"/>
            <a:ext cx="3886200" cy="1200329"/>
          </a:xfrm>
          <a:prstGeom prst="rect">
            <a:avLst/>
          </a:prstGeom>
        </p:spPr>
        <p:txBody>
          <a:bodyPr>
            <a:spAutoFit/>
          </a:bodyPr>
          <a:lstStyle/>
          <a:p>
            <a:pPr algn="ctr"/>
            <a:r>
              <a:rPr lang="el-GR" sz="2400" b="1" dirty="0" smtClean="0"/>
              <a:t>«Τον </a:t>
            </a:r>
            <a:r>
              <a:rPr lang="el-GR" sz="2400" b="1" dirty="0"/>
              <a:t>Σεπτέμβρη τα σταφύλια, τον Οκτώβρη τα </a:t>
            </a:r>
            <a:r>
              <a:rPr lang="el-GR" sz="2400" b="1" dirty="0" smtClean="0"/>
              <a:t>κουδούνια»</a:t>
            </a:r>
            <a:endParaRPr lang="el-GR" sz="2400" b="1" dirty="0"/>
          </a:p>
        </p:txBody>
      </p:sp>
      <p:sp>
        <p:nvSpPr>
          <p:cNvPr id="8" name="TextBox 7"/>
          <p:cNvSpPr txBox="1"/>
          <p:nvPr/>
        </p:nvSpPr>
        <p:spPr>
          <a:xfrm>
            <a:off x="1638300" y="685800"/>
            <a:ext cx="4250948" cy="584775"/>
          </a:xfrm>
          <a:prstGeom prst="rect">
            <a:avLst/>
          </a:prstGeom>
          <a:solidFill>
            <a:schemeClr val="bg1"/>
          </a:solidFill>
        </p:spPr>
        <p:txBody>
          <a:bodyPr wrap="square" rtlCol="0">
            <a:spAutoFit/>
          </a:bodyPr>
          <a:lstStyle/>
          <a:p>
            <a:pPr algn="ctr"/>
            <a:r>
              <a:rPr lang="el-GR" sz="3200" b="1" dirty="0" smtClean="0">
                <a:solidFill>
                  <a:schemeClr val="accent2">
                    <a:lumMod val="50000"/>
                  </a:schemeClr>
                </a:solidFill>
              </a:rPr>
              <a:t>Πάρε μία παροιμία!</a:t>
            </a:r>
            <a:endParaRPr lang="el-GR" sz="3200" b="1" dirty="0">
              <a:solidFill>
                <a:schemeClr val="accent2">
                  <a:lumMod val="50000"/>
                </a:schemeClr>
              </a:solidFill>
            </a:endParaRPr>
          </a:p>
        </p:txBody>
      </p:sp>
      <p:sp>
        <p:nvSpPr>
          <p:cNvPr id="9" name="Θέση αριθμού διαφάνειας 8"/>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3286604335"/>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pic>
        <p:nvPicPr>
          <p:cNvPr id="4102" name="Picture 6"/>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Effect>
                      <a14:sharpenSoften amount="-48000"/>
                    </a14:imgEffect>
                    <a14:imgEffect>
                      <a14:colorTemperature colorTemp="4700"/>
                    </a14:imgEffect>
                    <a14:imgEffect>
                      <a14:saturation sat="70000"/>
                    </a14:imgEffect>
                    <a14:imgEffect>
                      <a14:brightnessContrast bright="52000" contrast="-62000"/>
                    </a14:imgEffect>
                  </a14:imgLayer>
                </a14:imgProps>
              </a:ext>
              <a:ext uri="{28A0092B-C50C-407E-A947-70E740481C1C}">
                <a14:useLocalDpi xmlns:a14="http://schemas.microsoft.com/office/drawing/2010/main" val="0"/>
              </a:ext>
            </a:extLst>
          </a:blip>
          <a:srcRect/>
          <a:stretch>
            <a:fillRect/>
          </a:stretch>
        </p:blipFill>
        <p:spPr bwMode="auto">
          <a:xfrm>
            <a:off x="0" y="-35851"/>
            <a:ext cx="7564831" cy="1016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Google Shape;50;p7"/>
          <p:cNvSpPr txBox="1"/>
          <p:nvPr/>
        </p:nvSpPr>
        <p:spPr>
          <a:xfrm>
            <a:off x="133262" y="1327150"/>
            <a:ext cx="2480782" cy="8563883"/>
          </a:xfrm>
          <a:prstGeom prst="rect">
            <a:avLst/>
          </a:prstGeom>
          <a:noFill/>
          <a:ln>
            <a:noFill/>
          </a:ln>
        </p:spPr>
        <p:txBody>
          <a:bodyPr spcFirstLastPara="1" wrap="square" lIns="0" tIns="0" rIns="0" bIns="0" anchor="t" anchorCtr="0">
            <a:spAutoFit/>
          </a:bodyPr>
          <a:lstStyle/>
          <a:p>
            <a:pPr lvl="0" algn="ctr">
              <a:spcBef>
                <a:spcPts val="2000"/>
              </a:spcBef>
            </a:pPr>
            <a:r>
              <a:rPr lang="el-GR" sz="2800" b="1" dirty="0" smtClean="0">
                <a:latin typeface="Segoe Print" panose="02000600000000000000" pitchFamily="2" charset="0"/>
              </a:rPr>
              <a:t>Τι γιορτάζουμε την 28</a:t>
            </a:r>
            <a:r>
              <a:rPr lang="el-GR" sz="2800" b="1" baseline="30000" dirty="0" smtClean="0">
                <a:latin typeface="Segoe Print" panose="02000600000000000000" pitchFamily="2" charset="0"/>
              </a:rPr>
              <a:t>η</a:t>
            </a:r>
            <a:r>
              <a:rPr lang="el-GR" sz="2800" b="1" dirty="0" smtClean="0">
                <a:latin typeface="Segoe Print" panose="02000600000000000000" pitchFamily="2" charset="0"/>
              </a:rPr>
              <a:t> Οκτωβρίου;</a:t>
            </a:r>
            <a:endParaRPr lang="en-US" sz="2800" b="1" dirty="0" smtClean="0">
              <a:latin typeface="Segoe Print" panose="02000600000000000000" pitchFamily="2" charset="0"/>
            </a:endParaRPr>
          </a:p>
          <a:p>
            <a:pPr lvl="0" algn="ctr">
              <a:spcBef>
                <a:spcPts val="2000"/>
              </a:spcBef>
            </a:pPr>
            <a:endParaRPr lang="el-GR" sz="2400" b="1" dirty="0" smtClean="0">
              <a:latin typeface="Segoe Print" panose="02000600000000000000" pitchFamily="2" charset="0"/>
            </a:endParaRPr>
          </a:p>
          <a:p>
            <a:pPr lvl="0">
              <a:lnSpc>
                <a:spcPct val="130000"/>
              </a:lnSpc>
              <a:spcBef>
                <a:spcPts val="2000"/>
              </a:spcBef>
            </a:pPr>
            <a:r>
              <a:rPr lang="el-GR" sz="1900" b="1" dirty="0" smtClean="0">
                <a:solidFill>
                  <a:schemeClr val="tx1"/>
                </a:solidFill>
              </a:rPr>
              <a:t>Όλα ξεκίνησαν από τον Χίτλερ που όνειρό του ήταν να κατακτήσει όλο τον κόσμο μαζί με τον Μουσολίνι. Στις 15 Οκτωβρίου του 1940, στην Τήνο, οι Ιταλοί βύθισαν το πλοίο «Έλλη». Ζήτησαν από τον Ιωάννη Μεταξά να παραδοθεί η χώρα μας, </a:t>
            </a:r>
            <a:r>
              <a:rPr lang="el-GR" sz="1900" b="1" dirty="0">
                <a:solidFill>
                  <a:schemeClr val="tx1"/>
                </a:solidFill>
              </a:rPr>
              <a:t>αλλά </a:t>
            </a:r>
            <a:r>
              <a:rPr lang="el-GR" sz="1900" b="1" dirty="0" smtClean="0">
                <a:solidFill>
                  <a:schemeClr val="tx1"/>
                </a:solidFill>
              </a:rPr>
              <a:t>εκείνος απάντησε </a:t>
            </a:r>
            <a:r>
              <a:rPr lang="el-GR" sz="1900" b="1" dirty="0">
                <a:solidFill>
                  <a:schemeClr val="tx1"/>
                </a:solidFill>
              </a:rPr>
              <a:t>με     ένα μεγάλο «ΟΧΙ» </a:t>
            </a:r>
            <a:endParaRPr lang="el-GR" sz="1500" b="1" dirty="0">
              <a:solidFill>
                <a:schemeClr val="tx1"/>
              </a:solidFill>
            </a:endParaRPr>
          </a:p>
        </p:txBody>
      </p:sp>
      <p:sp>
        <p:nvSpPr>
          <p:cNvPr id="51" name="Google Shape;51;p7"/>
          <p:cNvSpPr txBox="1"/>
          <p:nvPr/>
        </p:nvSpPr>
        <p:spPr>
          <a:xfrm>
            <a:off x="2713215" y="2126264"/>
            <a:ext cx="2138400" cy="4314001"/>
          </a:xfrm>
          <a:prstGeom prst="rect">
            <a:avLst/>
          </a:prstGeom>
          <a:noFill/>
          <a:ln>
            <a:noFill/>
          </a:ln>
        </p:spPr>
        <p:txBody>
          <a:bodyPr spcFirstLastPara="1" wrap="square" lIns="0" tIns="0" rIns="0" bIns="0" anchor="t" anchorCtr="0">
            <a:spAutoFit/>
          </a:bodyPr>
          <a:lstStyle/>
          <a:p>
            <a:pPr lvl="0">
              <a:lnSpc>
                <a:spcPct val="130000"/>
              </a:lnSpc>
              <a:spcBef>
                <a:spcPts val="2000"/>
              </a:spcBef>
            </a:pPr>
            <a:r>
              <a:rPr lang="el-GR" sz="1900" b="1" dirty="0" smtClean="0">
                <a:solidFill>
                  <a:schemeClr val="tx1"/>
                </a:solidFill>
              </a:rPr>
              <a:t>κι </a:t>
            </a:r>
            <a:r>
              <a:rPr lang="el-GR" sz="1900" b="1" dirty="0">
                <a:solidFill>
                  <a:schemeClr val="tx1"/>
                </a:solidFill>
              </a:rPr>
              <a:t>έτσι </a:t>
            </a:r>
            <a:r>
              <a:rPr lang="el-GR" sz="1900" b="1" dirty="0" smtClean="0">
                <a:solidFill>
                  <a:schemeClr val="tx1"/>
                </a:solidFill>
              </a:rPr>
              <a:t>ξεκίνησε       </a:t>
            </a:r>
            <a:r>
              <a:rPr lang="el-GR" sz="1900" b="1" dirty="0">
                <a:solidFill>
                  <a:schemeClr val="tx1"/>
                </a:solidFill>
              </a:rPr>
              <a:t>ο Β’ Παγκόσμιος Πόλεμος. Ζήσαμε  </a:t>
            </a:r>
            <a:r>
              <a:rPr lang="el-GR" sz="1900" b="1" dirty="0" smtClean="0">
                <a:solidFill>
                  <a:schemeClr val="tx1"/>
                </a:solidFill>
              </a:rPr>
              <a:t>3 </a:t>
            </a:r>
            <a:r>
              <a:rPr lang="el-GR" sz="1900" b="1" dirty="0">
                <a:solidFill>
                  <a:schemeClr val="tx1"/>
                </a:solidFill>
              </a:rPr>
              <a:t>χρόνια κατοχής αλλά στο τέλος τα καταφέραμε και τώρα είμαστε ΕΛΕΥΘΕΡΟΙ!!!</a:t>
            </a:r>
          </a:p>
          <a:p>
            <a:pPr lvl="0">
              <a:lnSpc>
                <a:spcPct val="130000"/>
              </a:lnSpc>
              <a:spcBef>
                <a:spcPts val="2000"/>
              </a:spcBef>
            </a:pPr>
            <a:r>
              <a:rPr lang="el-GR" sz="1900" b="1" dirty="0">
                <a:solidFill>
                  <a:schemeClr val="tx1"/>
                </a:solidFill>
              </a:rPr>
              <a:t>ΣΤΑΥΡΟΣ </a:t>
            </a:r>
            <a:r>
              <a:rPr lang="el-GR" sz="1900" b="1" dirty="0" smtClean="0">
                <a:solidFill>
                  <a:schemeClr val="tx1"/>
                </a:solidFill>
              </a:rPr>
              <a:t>ΚΑΖΟΛΙΑΣ</a:t>
            </a:r>
            <a:endParaRPr sz="1900" b="1" dirty="0">
              <a:solidFill>
                <a:schemeClr val="tx1"/>
              </a:solidFill>
            </a:endParaRPr>
          </a:p>
        </p:txBody>
      </p:sp>
      <p:sp>
        <p:nvSpPr>
          <p:cNvPr id="53" name="Google Shape;53;p7"/>
          <p:cNvSpPr txBox="1"/>
          <p:nvPr/>
        </p:nvSpPr>
        <p:spPr>
          <a:xfrm>
            <a:off x="5135007" y="3225227"/>
            <a:ext cx="2138400" cy="6851106"/>
          </a:xfrm>
          <a:prstGeom prst="rect">
            <a:avLst/>
          </a:prstGeom>
          <a:noFill/>
          <a:ln>
            <a:noFill/>
          </a:ln>
        </p:spPr>
        <p:txBody>
          <a:bodyPr spcFirstLastPara="1" wrap="square" lIns="0" tIns="0" rIns="0" bIns="0" anchor="t" anchorCtr="0">
            <a:spAutoFit/>
          </a:bodyPr>
          <a:lstStyle/>
          <a:p>
            <a:pPr>
              <a:lnSpc>
                <a:spcPct val="130000"/>
              </a:lnSpc>
              <a:spcBef>
                <a:spcPts val="2000"/>
              </a:spcBef>
            </a:pPr>
            <a:r>
              <a:rPr lang="el-GR" sz="1900" b="1" dirty="0">
                <a:solidFill>
                  <a:schemeClr val="tx1"/>
                </a:solidFill>
              </a:rPr>
              <a:t>καθιερώθηκε να γιορτάζεται </a:t>
            </a:r>
            <a:r>
              <a:rPr lang="el-GR" sz="1900" b="1" dirty="0" smtClean="0">
                <a:solidFill>
                  <a:schemeClr val="tx1"/>
                </a:solidFill>
              </a:rPr>
              <a:t>κάθε χρόνο </a:t>
            </a:r>
            <a:r>
              <a:rPr lang="el-GR" sz="1900" b="1" dirty="0">
                <a:solidFill>
                  <a:schemeClr val="tx1"/>
                </a:solidFill>
              </a:rPr>
              <a:t>στις 28 Οκτωβρίου, </a:t>
            </a:r>
            <a:r>
              <a:rPr lang="el-GR" sz="1900" b="1" dirty="0" smtClean="0">
                <a:solidFill>
                  <a:schemeClr val="tx1"/>
                </a:solidFill>
              </a:rPr>
              <a:t>την ημέρα </a:t>
            </a:r>
            <a:r>
              <a:rPr lang="el-GR" sz="1900" b="1" dirty="0">
                <a:solidFill>
                  <a:schemeClr val="tx1"/>
                </a:solidFill>
              </a:rPr>
              <a:t>του τελεσίγραφου και της άρνησης του Ιωάννη Μεταξά να συμφωνήσει. Η Ελλάδα γιορτάζει με την 28η Οκτωβρίου την είσοδό της στον πόλεμο</a:t>
            </a:r>
            <a:r>
              <a:rPr lang="el-GR" sz="1900" b="1" dirty="0" smtClean="0">
                <a:solidFill>
                  <a:schemeClr val="tx1"/>
                </a:solidFill>
              </a:rPr>
              <a:t>.</a:t>
            </a:r>
          </a:p>
          <a:p>
            <a:pPr lvl="0">
              <a:lnSpc>
                <a:spcPct val="130000"/>
              </a:lnSpc>
              <a:spcBef>
                <a:spcPts val="2000"/>
              </a:spcBef>
            </a:pPr>
            <a:r>
              <a:rPr lang="el-GR" sz="1900" b="1" dirty="0" smtClean="0">
                <a:solidFill>
                  <a:schemeClr val="tx1"/>
                </a:solidFill>
              </a:rPr>
              <a:t>ΜΑΡΙΑ ΕΙΡΗΝΗ ΠΕΤΡΟΠΟΥΛΟΥ</a:t>
            </a:r>
            <a:endParaRPr lang="el-GR" sz="1900" b="1" dirty="0">
              <a:solidFill>
                <a:schemeClr val="tx1"/>
              </a:solidFill>
            </a:endParaRPr>
          </a:p>
        </p:txBody>
      </p:sp>
      <p:sp>
        <p:nvSpPr>
          <p:cNvPr id="54" name="Google Shape;54;p7"/>
          <p:cNvSpPr/>
          <p:nvPr/>
        </p:nvSpPr>
        <p:spPr>
          <a:xfrm>
            <a:off x="419100" y="-35851"/>
            <a:ext cx="4432515" cy="1252723"/>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p:nvPr/>
        </p:nvSpPr>
        <p:spPr>
          <a:xfrm>
            <a:off x="-84562" y="176512"/>
            <a:ext cx="5265784" cy="523220"/>
          </a:xfrm>
          <a:prstGeom prst="rect">
            <a:avLst/>
          </a:prstGeom>
          <a:noFill/>
          <a:ln>
            <a:noFill/>
          </a:ln>
        </p:spPr>
        <p:txBody>
          <a:bodyPr spcFirstLastPara="1" wrap="square" lIns="0" tIns="0" rIns="0" bIns="0" anchor="t" anchorCtr="0">
            <a:spAutoFit/>
          </a:bodyPr>
          <a:lstStyle/>
          <a:p>
            <a:pPr marL="0" lvl="0" indent="0" algn="ctr" rtl="0">
              <a:spcBef>
                <a:spcPts val="1200"/>
              </a:spcBef>
              <a:spcAft>
                <a:spcPts val="0"/>
              </a:spcAft>
              <a:buNone/>
            </a:pPr>
            <a:r>
              <a:rPr lang="el-GR" sz="2400" b="1" dirty="0" smtClean="0"/>
              <a:t>ΕΠΕΤΕΙΟΣ 28</a:t>
            </a:r>
            <a:r>
              <a:rPr lang="el-GR" sz="2400" b="1" baseline="30000" dirty="0" smtClean="0"/>
              <a:t>ΗΣ</a:t>
            </a:r>
            <a:r>
              <a:rPr lang="el-GR" sz="2400" b="1" dirty="0" smtClean="0"/>
              <a:t> ΟΚΤΩΒΡΙΟΥ</a:t>
            </a:r>
            <a:endParaRPr sz="2900" b="1" dirty="0"/>
          </a:p>
        </p:txBody>
      </p:sp>
      <p:sp>
        <p:nvSpPr>
          <p:cNvPr id="56" name="Google Shape;56;p7"/>
          <p:cNvSpPr txBox="1"/>
          <p:nvPr/>
        </p:nvSpPr>
        <p:spPr>
          <a:xfrm>
            <a:off x="5068257" y="154687"/>
            <a:ext cx="2271900" cy="3481949"/>
          </a:xfrm>
          <a:prstGeom prst="rect">
            <a:avLst/>
          </a:prstGeom>
          <a:noFill/>
          <a:ln>
            <a:noFill/>
          </a:ln>
        </p:spPr>
        <p:txBody>
          <a:bodyPr spcFirstLastPara="1" wrap="square" lIns="91425" tIns="91425" rIns="91425" bIns="91425" anchor="t" anchorCtr="0">
            <a:spAutoFit/>
          </a:bodyPr>
          <a:lstStyle/>
          <a:p>
            <a:pPr lvl="0">
              <a:lnSpc>
                <a:spcPct val="130000"/>
              </a:lnSpc>
              <a:spcBef>
                <a:spcPts val="2000"/>
              </a:spcBef>
            </a:pPr>
            <a:r>
              <a:rPr lang="el-GR" sz="1900" b="1" dirty="0">
                <a:solidFill>
                  <a:schemeClr val="tx1"/>
                </a:solidFill>
              </a:rPr>
              <a:t>Το λεγόμενο «Έπος του Σαράντα</a:t>
            </a:r>
            <a:r>
              <a:rPr lang="el-GR" sz="1900" b="1" dirty="0" smtClean="0">
                <a:solidFill>
                  <a:schemeClr val="tx1"/>
                </a:solidFill>
              </a:rPr>
              <a:t>», </a:t>
            </a:r>
            <a:r>
              <a:rPr lang="el-GR" sz="1900" b="1" dirty="0">
                <a:solidFill>
                  <a:schemeClr val="tx1"/>
                </a:solidFill>
              </a:rPr>
              <a:t>οι μεγάλες νίκες που ο ελληνικός στρατός πέτυχε σε βάρος των </a:t>
            </a:r>
            <a:r>
              <a:rPr lang="el-GR" sz="1900" b="1" dirty="0" smtClean="0">
                <a:solidFill>
                  <a:schemeClr val="tx1"/>
                </a:solidFill>
              </a:rPr>
              <a:t>Ιταλών,</a:t>
            </a:r>
            <a:endParaRPr sz="1900" b="1" dirty="0">
              <a:solidFill>
                <a:schemeClr val="tx1"/>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8330" y="6650780"/>
            <a:ext cx="2298617" cy="289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Θέση αριθμού διαφάνειας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8</a:t>
            </a:fld>
            <a:endParaRPr lang="en"/>
          </a:p>
        </p:txBody>
      </p:sp>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lgConfetti">
          <a:fgClr>
            <a:schemeClr val="bg1">
              <a:lumMod val="95000"/>
            </a:schemeClr>
          </a:fgClr>
          <a:bgClr>
            <a:schemeClr val="bg2"/>
          </a:bgClr>
        </a:pattFill>
        <a:effectLst/>
      </p:bgPr>
    </p:bg>
    <p:spTree>
      <p:nvGrpSpPr>
        <p:cNvPr id="1" name="Shape 62"/>
        <p:cNvGrpSpPr/>
        <p:nvPr/>
      </p:nvGrpSpPr>
      <p:grpSpPr>
        <a:xfrm>
          <a:off x="0" y="0"/>
          <a:ext cx="0" cy="0"/>
          <a:chOff x="0" y="0"/>
          <a:chExt cx="0" cy="0"/>
        </a:xfrm>
      </p:grpSpPr>
      <p:sp>
        <p:nvSpPr>
          <p:cNvPr id="65" name="Google Shape;65;p8"/>
          <p:cNvSpPr txBox="1"/>
          <p:nvPr/>
        </p:nvSpPr>
        <p:spPr>
          <a:xfrm>
            <a:off x="2981350" y="4202097"/>
            <a:ext cx="18573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400"/>
              <a:t>Name</a:t>
            </a:r>
            <a:endParaRPr sz="2900"/>
          </a:p>
        </p:txBody>
      </p:sp>
      <p:sp>
        <p:nvSpPr>
          <p:cNvPr id="66" name="Google Shape;66;p8"/>
          <p:cNvSpPr txBox="1"/>
          <p:nvPr/>
        </p:nvSpPr>
        <p:spPr>
          <a:xfrm>
            <a:off x="370855" y="5558737"/>
            <a:ext cx="6897048" cy="4462760"/>
          </a:xfrm>
          <a:prstGeom prst="rect">
            <a:avLst/>
          </a:prstGeom>
          <a:noFill/>
          <a:ln>
            <a:noFill/>
          </a:ln>
        </p:spPr>
        <p:txBody>
          <a:bodyPr spcFirstLastPara="1" wrap="square" lIns="0" tIns="0" rIns="0" bIns="0" anchor="t" anchorCtr="0">
            <a:spAutoFit/>
          </a:bodyPr>
          <a:lstStyle/>
          <a:p>
            <a:pPr lvl="0" algn="just">
              <a:spcBef>
                <a:spcPts val="2000"/>
              </a:spcBef>
            </a:pPr>
            <a:r>
              <a:rPr lang="el-GR" sz="2400" b="1" dirty="0">
                <a:solidFill>
                  <a:schemeClr val="tx1"/>
                </a:solidFill>
                <a:latin typeface="Garamond" panose="02020404030301010803" pitchFamily="18" charset="0"/>
              </a:rPr>
              <a:t>Ο Άγιος Δημήτριος ονομάστηκε έτσι γιατί μετά τον θάνατό του το σώμα του μύριζε μύρο. Όταν έγινε χριστιανός φυλακίστηκε και βοήθησε τον Νέστορα να νικήσει τον </a:t>
            </a:r>
            <a:r>
              <a:rPr lang="el-GR" sz="2400" b="1" dirty="0" err="1">
                <a:solidFill>
                  <a:schemeClr val="tx1"/>
                </a:solidFill>
                <a:latin typeface="Garamond" panose="02020404030301010803" pitchFamily="18" charset="0"/>
              </a:rPr>
              <a:t>Λυαίο</a:t>
            </a:r>
            <a:r>
              <a:rPr lang="el-GR" sz="2400" b="1" dirty="0">
                <a:solidFill>
                  <a:schemeClr val="tx1"/>
                </a:solidFill>
                <a:latin typeface="Garamond" panose="02020404030301010803" pitchFamily="18" charset="0"/>
              </a:rPr>
              <a:t>. Γι’ αυτόν τον λόγο ο αυτοκράτορας διέταξε να τον σκοτώσουν. Γνωστό θαύμα στην Αθήνα ήταν όταν εμπόδισε τα κανόνια των Τούρκων να χτυπήσουν τους Έλληνες και έσκασαν στα χέρια τους. </a:t>
            </a:r>
          </a:p>
          <a:p>
            <a:pPr lvl="0" algn="just">
              <a:spcBef>
                <a:spcPts val="2000"/>
              </a:spcBef>
            </a:pPr>
            <a:r>
              <a:rPr lang="el-GR" sz="2400" b="1" dirty="0" smtClean="0">
                <a:solidFill>
                  <a:schemeClr val="tx1"/>
                </a:solidFill>
                <a:latin typeface="Garamond" panose="02020404030301010803" pitchFamily="18" charset="0"/>
              </a:rPr>
              <a:t>Είναι </a:t>
            </a:r>
            <a:r>
              <a:rPr lang="el-GR" sz="2400" b="1" dirty="0">
                <a:solidFill>
                  <a:schemeClr val="tx1"/>
                </a:solidFill>
                <a:latin typeface="Garamond" panose="02020404030301010803" pitchFamily="18" charset="0"/>
              </a:rPr>
              <a:t>πολιούχος της Θεσσαλονίκης και γιορτάζει στις </a:t>
            </a:r>
            <a:r>
              <a:rPr lang="el-GR" sz="2400" b="1" dirty="0" smtClean="0">
                <a:solidFill>
                  <a:schemeClr val="tx1"/>
                </a:solidFill>
                <a:latin typeface="Garamond" panose="02020404030301010803" pitchFamily="18" charset="0"/>
              </a:rPr>
              <a:t>26 </a:t>
            </a:r>
            <a:r>
              <a:rPr lang="el-GR" sz="2400" b="1" dirty="0">
                <a:solidFill>
                  <a:schemeClr val="tx1"/>
                </a:solidFill>
                <a:latin typeface="Garamond" panose="02020404030301010803" pitchFamily="18" charset="0"/>
              </a:rPr>
              <a:t>Οκτωβρίου</a:t>
            </a:r>
            <a:r>
              <a:rPr lang="el-GR" sz="2400" b="1" dirty="0" smtClean="0">
                <a:solidFill>
                  <a:schemeClr val="tx1"/>
                </a:solidFill>
                <a:latin typeface="Garamond" panose="02020404030301010803" pitchFamily="18" charset="0"/>
              </a:rPr>
              <a:t>.</a:t>
            </a:r>
          </a:p>
          <a:p>
            <a:pPr lvl="0" algn="r">
              <a:spcBef>
                <a:spcPts val="2000"/>
              </a:spcBef>
            </a:pPr>
            <a:r>
              <a:rPr lang="el-GR" sz="2400" b="1" dirty="0" smtClean="0">
                <a:solidFill>
                  <a:schemeClr val="tx1"/>
                </a:solidFill>
                <a:latin typeface="Garamond" panose="02020404030301010803" pitchFamily="18" charset="0"/>
              </a:rPr>
              <a:t>ΜΙΧΟΣ ΚΩΝΣΤΑΝΤΙΝΟΣ</a:t>
            </a:r>
          </a:p>
        </p:txBody>
      </p:sp>
      <p:sp>
        <p:nvSpPr>
          <p:cNvPr id="69" name="Google Shape;69;p8"/>
          <p:cNvSpPr txBox="1"/>
          <p:nvPr/>
        </p:nvSpPr>
        <p:spPr>
          <a:xfrm>
            <a:off x="1036940" y="502647"/>
            <a:ext cx="5984270" cy="100027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l-GR" sz="3250" b="1" i="1" dirty="0"/>
              <a:t>Α</a:t>
            </a:r>
            <a:r>
              <a:rPr lang="el-GR" sz="3250" b="1" i="1" dirty="0" smtClean="0"/>
              <a:t>ΓΙΟΣ ΔΗΜΗΤΡΙΟΣ </a:t>
            </a:r>
          </a:p>
          <a:p>
            <a:pPr marL="0" lvl="0" indent="0" algn="ctr" rtl="0">
              <a:spcBef>
                <a:spcPts val="0"/>
              </a:spcBef>
              <a:spcAft>
                <a:spcPts val="0"/>
              </a:spcAft>
              <a:buNone/>
            </a:pPr>
            <a:r>
              <a:rPr lang="el-GR" sz="3250" b="1" i="1" dirty="0" smtClean="0"/>
              <a:t>Ο ΜΥΡΟΒΛΥΤΗΣ</a:t>
            </a:r>
            <a:endParaRPr sz="3250" b="1" i="1" dirty="0">
              <a:latin typeface="Copperplate Gothic Light" panose="020E05070202060204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1685801"/>
            <a:ext cx="3981450" cy="405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Θέση αριθμού διαφάνειας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9</a:t>
            </a:fld>
            <a:endParaRPr lang="en"/>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Σύνθετο">
  <a:themeElements>
    <a:clrScheme name="Σύνθετο">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Σύνθετο">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Σύνθετο">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11061</TotalTime>
  <Words>1456</Words>
  <Application>Microsoft Office PowerPoint</Application>
  <PresentationFormat>Προσαρμογή</PresentationFormat>
  <Paragraphs>231</Paragraphs>
  <Slides>20</Slides>
  <Notes>11</Notes>
  <HiddenSlides>0</HiddenSlides>
  <MMClips>1</MMClips>
  <ScaleCrop>false</ScaleCrop>
  <HeadingPairs>
    <vt:vector size="4" baseType="variant">
      <vt:variant>
        <vt:lpstr>Θέμα</vt:lpstr>
      </vt:variant>
      <vt:variant>
        <vt:i4>1</vt:i4>
      </vt:variant>
      <vt:variant>
        <vt:lpstr>Τίτλοι διαφανειών</vt:lpstr>
      </vt:variant>
      <vt:variant>
        <vt:i4>20</vt:i4>
      </vt:variant>
    </vt:vector>
  </HeadingPairs>
  <TitlesOfParts>
    <vt:vector size="21" baseType="lpstr">
      <vt:lpstr>Σύνθετο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Riskas</dc:creator>
  <cp:lastModifiedBy>Riskas</cp:lastModifiedBy>
  <cp:revision>89</cp:revision>
  <dcterms:modified xsi:type="dcterms:W3CDTF">2022-10-01T12:38:51Z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ource">
    <vt:lpwstr>issuu_templates_magazine_v2</vt:lpwstr>
  </property>
</Properties>
</file>